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52"/>
  </p:notesMasterIdLst>
  <p:handoutMasterIdLst>
    <p:handoutMasterId r:id="rId53"/>
  </p:handoutMasterIdLst>
  <p:sldIdLst>
    <p:sldId id="256" r:id="rId2"/>
    <p:sldId id="331" r:id="rId3"/>
    <p:sldId id="355" r:id="rId4"/>
    <p:sldId id="301" r:id="rId5"/>
    <p:sldId id="338" r:id="rId6"/>
    <p:sldId id="339" r:id="rId7"/>
    <p:sldId id="259" r:id="rId8"/>
    <p:sldId id="347" r:id="rId9"/>
    <p:sldId id="307" r:id="rId10"/>
    <p:sldId id="343" r:id="rId11"/>
    <p:sldId id="348" r:id="rId12"/>
    <p:sldId id="349" r:id="rId13"/>
    <p:sldId id="350" r:id="rId14"/>
    <p:sldId id="351" r:id="rId15"/>
    <p:sldId id="300" r:id="rId16"/>
    <p:sldId id="356" r:id="rId17"/>
    <p:sldId id="359" r:id="rId18"/>
    <p:sldId id="360" r:id="rId19"/>
    <p:sldId id="313" r:id="rId20"/>
    <p:sldId id="352" r:id="rId21"/>
    <p:sldId id="357" r:id="rId22"/>
    <p:sldId id="308" r:id="rId23"/>
    <p:sldId id="361" r:id="rId24"/>
    <p:sldId id="314" r:id="rId25"/>
    <p:sldId id="315" r:id="rId26"/>
    <p:sldId id="358" r:id="rId27"/>
    <p:sldId id="324" r:id="rId28"/>
    <p:sldId id="277" r:id="rId29"/>
    <p:sldId id="327" r:id="rId30"/>
    <p:sldId id="264" r:id="rId31"/>
    <p:sldId id="329" r:id="rId32"/>
    <p:sldId id="340" r:id="rId33"/>
    <p:sldId id="363" r:id="rId34"/>
    <p:sldId id="362" r:id="rId35"/>
    <p:sldId id="317" r:id="rId36"/>
    <p:sldId id="318" r:id="rId37"/>
    <p:sldId id="319" r:id="rId38"/>
    <p:sldId id="320" r:id="rId39"/>
    <p:sldId id="321" r:id="rId40"/>
    <p:sldId id="262" r:id="rId41"/>
    <p:sldId id="322" r:id="rId42"/>
    <p:sldId id="275" r:id="rId43"/>
    <p:sldId id="284" r:id="rId44"/>
    <p:sldId id="276" r:id="rId45"/>
    <p:sldId id="323" r:id="rId46"/>
    <p:sldId id="278" r:id="rId47"/>
    <p:sldId id="334" r:id="rId48"/>
    <p:sldId id="337" r:id="rId49"/>
    <p:sldId id="341" r:id="rId50"/>
    <p:sldId id="345" r:id="rId51"/>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9A425C-31BF-4C11-A682-1D5D3DCF2DE6}">
          <p14:sldIdLst>
            <p14:sldId id="256"/>
            <p14:sldId id="331"/>
            <p14:sldId id="355"/>
            <p14:sldId id="301"/>
            <p14:sldId id="338"/>
            <p14:sldId id="339"/>
            <p14:sldId id="259"/>
            <p14:sldId id="347"/>
            <p14:sldId id="307"/>
            <p14:sldId id="343"/>
            <p14:sldId id="348"/>
            <p14:sldId id="349"/>
            <p14:sldId id="350"/>
            <p14:sldId id="351"/>
            <p14:sldId id="300"/>
            <p14:sldId id="356"/>
            <p14:sldId id="359"/>
            <p14:sldId id="360"/>
            <p14:sldId id="313"/>
            <p14:sldId id="352"/>
            <p14:sldId id="357"/>
            <p14:sldId id="308"/>
            <p14:sldId id="361"/>
            <p14:sldId id="314"/>
            <p14:sldId id="315"/>
            <p14:sldId id="358"/>
            <p14:sldId id="324"/>
            <p14:sldId id="277"/>
            <p14:sldId id="327"/>
            <p14:sldId id="264"/>
            <p14:sldId id="329"/>
            <p14:sldId id="340"/>
            <p14:sldId id="363"/>
            <p14:sldId id="362"/>
            <p14:sldId id="317"/>
            <p14:sldId id="318"/>
            <p14:sldId id="319"/>
            <p14:sldId id="320"/>
            <p14:sldId id="321"/>
            <p14:sldId id="262"/>
            <p14:sldId id="322"/>
            <p14:sldId id="275"/>
            <p14:sldId id="284"/>
            <p14:sldId id="276"/>
            <p14:sldId id="323"/>
            <p14:sldId id="278"/>
            <p14:sldId id="334"/>
            <p14:sldId id="337"/>
            <p14:sldId id="341"/>
            <p14:sldId id="34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BF0"/>
    <a:srgbClr val="5AA2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5"/>
  </p:normalViewPr>
  <p:slideViewPr>
    <p:cSldViewPr snapToGrid="0" snapToObjects="1">
      <p:cViewPr varScale="1">
        <p:scale>
          <a:sx n="81" d="100"/>
          <a:sy n="81" d="100"/>
        </p:scale>
        <p:origin x="727"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917433103"/>
        <c:axId val="634813007"/>
      </c:barChart>
      <c:catAx>
        <c:axId val="91743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813007"/>
        <c:crosses val="autoZero"/>
        <c:auto val="1"/>
        <c:lblAlgn val="ctr"/>
        <c:lblOffset val="100"/>
        <c:noMultiLvlLbl val="0"/>
      </c:catAx>
      <c:valAx>
        <c:axId val="634813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743310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Sheet1!$D$1</c:f>
              <c:strCache>
                <c:ptCount val="1"/>
                <c:pt idx="0">
                  <c:v>Method 3: Copy Mechanism</c:v>
                </c:pt>
              </c:strCache>
            </c:strRef>
          </c:tx>
          <c:spPr>
            <a:solidFill>
              <a:schemeClr val="accent3"/>
            </a:solidFill>
            <a:ln>
              <a:noFill/>
            </a:ln>
            <a:effectLst/>
          </c:spPr>
          <c:invertIfNegative val="0"/>
          <c:cat>
            <c:strRef>
              <c:f>Sheet1!$A$2:$A$5</c:f>
              <c:strCache>
                <c:ptCount val="4"/>
                <c:pt idx="0">
                  <c:v>Concept Mismatch</c:v>
                </c:pt>
                <c:pt idx="1">
                  <c:v>Length Mismatch</c:v>
                </c:pt>
                <c:pt idx="2">
                  <c:v>LogicalForm Mismatch</c:v>
                </c:pt>
                <c:pt idx="3">
                  <c:v>Bracket Errors</c:v>
                </c:pt>
              </c:strCache>
            </c:strRef>
          </c:cat>
          <c:val>
            <c:numRef>
              <c:f>Sheet1!$D$2:$D$5</c:f>
              <c:numCache>
                <c:formatCode>0%</c:formatCode>
                <c:ptCount val="4"/>
                <c:pt idx="0">
                  <c:v>0.08</c:v>
                </c:pt>
                <c:pt idx="1">
                  <c:v>0.04</c:v>
                </c:pt>
                <c:pt idx="2">
                  <c:v>0.06</c:v>
                </c:pt>
                <c:pt idx="3">
                  <c:v>0.02</c:v>
                </c:pt>
              </c:numCache>
            </c:numRef>
          </c:val>
          <c:extLst>
            <c:ext xmlns:c16="http://schemas.microsoft.com/office/drawing/2014/chart" uri="{C3380CC4-5D6E-409C-BE32-E72D297353CC}">
              <c16:uniqueId val="{00000000-EE37-4075-BB3B-3CBEC4C3B92E}"/>
            </c:ext>
          </c:extLst>
        </c:ser>
        <c:dLbls>
          <c:showLegendKey val="0"/>
          <c:showVal val="0"/>
          <c:showCatName val="0"/>
          <c:showSerName val="0"/>
          <c:showPercent val="0"/>
          <c:showBubbleSize val="0"/>
        </c:dLbls>
        <c:gapWidth val="219"/>
        <c:overlap val="-27"/>
        <c:axId val="926605391"/>
        <c:axId val="727938575"/>
      </c:barChart>
      <c:catAx>
        <c:axId val="926605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7938575"/>
        <c:crosses val="autoZero"/>
        <c:auto val="1"/>
        <c:lblAlgn val="ctr"/>
        <c:lblOffset val="100"/>
        <c:noMultiLvlLbl val="0"/>
      </c:catAx>
      <c:valAx>
        <c:axId val="727938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6605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Method 1: w/o question splitting</c:v>
                </c:pt>
              </c:strCache>
            </c:strRef>
          </c:tx>
          <c:spPr>
            <a:solidFill>
              <a:schemeClr val="accent1"/>
            </a:solidFill>
            <a:ln>
              <a:noFill/>
            </a:ln>
            <a:effectLst/>
          </c:spPr>
          <c:invertIfNegative val="0"/>
          <c:cat>
            <c:strRef>
              <c:f>Sheet1!$A$2:$A$5</c:f>
              <c:strCache>
                <c:ptCount val="4"/>
                <c:pt idx="0">
                  <c:v>Concept Mismatch</c:v>
                </c:pt>
                <c:pt idx="1">
                  <c:v>Length Mismatch</c:v>
                </c:pt>
                <c:pt idx="2">
                  <c:v>LogicalForm Mismatch</c:v>
                </c:pt>
                <c:pt idx="3">
                  <c:v>Bracket Errors</c:v>
                </c:pt>
              </c:strCache>
            </c:strRef>
          </c:cat>
          <c:val>
            <c:numRef>
              <c:f>Sheet1!$B$2:$B$5</c:f>
              <c:numCache>
                <c:formatCode>0%</c:formatCode>
                <c:ptCount val="4"/>
                <c:pt idx="0">
                  <c:v>0.33</c:v>
                </c:pt>
                <c:pt idx="1">
                  <c:v>0.18</c:v>
                </c:pt>
                <c:pt idx="2">
                  <c:v>0.06</c:v>
                </c:pt>
                <c:pt idx="3">
                  <c:v>0.02</c:v>
                </c:pt>
              </c:numCache>
            </c:numRef>
          </c:val>
          <c:extLst>
            <c:ext xmlns:c16="http://schemas.microsoft.com/office/drawing/2014/chart" uri="{C3380CC4-5D6E-409C-BE32-E72D297353CC}">
              <c16:uniqueId val="{00000000-D38A-4877-8984-3CEB49F47574}"/>
            </c:ext>
          </c:extLst>
        </c:ser>
        <c:dLbls>
          <c:showLegendKey val="0"/>
          <c:showVal val="0"/>
          <c:showCatName val="0"/>
          <c:showSerName val="0"/>
          <c:showPercent val="0"/>
          <c:showBubbleSize val="0"/>
        </c:dLbls>
        <c:gapWidth val="219"/>
        <c:overlap val="-27"/>
        <c:axId val="926605391"/>
        <c:axId val="727938575"/>
      </c:barChart>
      <c:catAx>
        <c:axId val="926605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7938575"/>
        <c:crosses val="autoZero"/>
        <c:auto val="1"/>
        <c:lblAlgn val="ctr"/>
        <c:lblOffset val="100"/>
        <c:noMultiLvlLbl val="0"/>
      </c:catAx>
      <c:valAx>
        <c:axId val="727938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6605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917433103"/>
        <c:axId val="634813007"/>
      </c:barChart>
      <c:catAx>
        <c:axId val="91743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813007"/>
        <c:crosses val="autoZero"/>
        <c:auto val="1"/>
        <c:lblAlgn val="ctr"/>
        <c:lblOffset val="100"/>
        <c:noMultiLvlLbl val="0"/>
      </c:catAx>
      <c:valAx>
        <c:axId val="634813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743310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Method 1: w/o question splitting</c:v>
                </c:pt>
              </c:strCache>
            </c:strRef>
          </c:tx>
          <c:spPr>
            <a:solidFill>
              <a:schemeClr val="accent1"/>
            </a:solidFill>
            <a:ln>
              <a:noFill/>
            </a:ln>
            <a:effectLst/>
          </c:spPr>
          <c:invertIfNegative val="0"/>
          <c:cat>
            <c:strRef>
              <c:f>Sheet1!$A$2</c:f>
              <c:strCache>
                <c:ptCount val="1"/>
                <c:pt idx="0">
                  <c:v>Accuracy</c:v>
                </c:pt>
              </c:strCache>
            </c:strRef>
          </c:cat>
          <c:val>
            <c:numRef>
              <c:f>Sheet1!$B$2</c:f>
              <c:numCache>
                <c:formatCode>0%</c:formatCode>
                <c:ptCount val="1"/>
                <c:pt idx="0">
                  <c:v>0.4</c:v>
                </c:pt>
              </c:numCache>
            </c:numRef>
          </c:val>
          <c:extLst>
            <c:ext xmlns:c16="http://schemas.microsoft.com/office/drawing/2014/chart" uri="{C3380CC4-5D6E-409C-BE32-E72D297353CC}">
              <c16:uniqueId val="{00000000-8319-4E29-A60E-199D1F9F2206}"/>
            </c:ext>
          </c:extLst>
        </c:ser>
        <c:dLbls>
          <c:showLegendKey val="0"/>
          <c:showVal val="0"/>
          <c:showCatName val="0"/>
          <c:showSerName val="0"/>
          <c:showPercent val="0"/>
          <c:showBubbleSize val="0"/>
        </c:dLbls>
        <c:gapWidth val="219"/>
        <c:overlap val="-27"/>
        <c:axId val="917433103"/>
        <c:axId val="634813007"/>
      </c:barChart>
      <c:catAx>
        <c:axId val="91743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813007"/>
        <c:crosses val="autoZero"/>
        <c:auto val="1"/>
        <c:lblAlgn val="ctr"/>
        <c:lblOffset val="100"/>
        <c:noMultiLvlLbl val="0"/>
      </c:catAx>
      <c:valAx>
        <c:axId val="634813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7433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Method 1: w/o question splitting</c:v>
                </c:pt>
              </c:strCache>
            </c:strRef>
          </c:tx>
          <c:spPr>
            <a:solidFill>
              <a:schemeClr val="accent1"/>
            </a:solidFill>
            <a:ln>
              <a:noFill/>
            </a:ln>
            <a:effectLst/>
          </c:spPr>
          <c:invertIfNegative val="0"/>
          <c:cat>
            <c:strRef>
              <c:f>Sheet1!$A$2</c:f>
              <c:strCache>
                <c:ptCount val="1"/>
                <c:pt idx="0">
                  <c:v>Accuracy</c:v>
                </c:pt>
              </c:strCache>
            </c:strRef>
          </c:cat>
          <c:val>
            <c:numRef>
              <c:f>Sheet1!$B$2</c:f>
              <c:numCache>
                <c:formatCode>0%</c:formatCode>
                <c:ptCount val="1"/>
                <c:pt idx="0">
                  <c:v>0.4</c:v>
                </c:pt>
              </c:numCache>
            </c:numRef>
          </c:val>
          <c:extLst>
            <c:ext xmlns:c16="http://schemas.microsoft.com/office/drawing/2014/chart" uri="{C3380CC4-5D6E-409C-BE32-E72D297353CC}">
              <c16:uniqueId val="{00000000-8319-4E29-A60E-199D1F9F2206}"/>
            </c:ext>
          </c:extLst>
        </c:ser>
        <c:ser>
          <c:idx val="1"/>
          <c:order val="1"/>
          <c:tx>
            <c:strRef>
              <c:f>Sheet1!$C$1</c:f>
              <c:strCache>
                <c:ptCount val="1"/>
                <c:pt idx="0">
                  <c:v>Method 2: question splitting</c:v>
                </c:pt>
              </c:strCache>
            </c:strRef>
          </c:tx>
          <c:spPr>
            <a:solidFill>
              <a:schemeClr val="accent2"/>
            </a:solidFill>
            <a:ln>
              <a:noFill/>
            </a:ln>
            <a:effectLst/>
          </c:spPr>
          <c:invertIfNegative val="0"/>
          <c:cat>
            <c:strRef>
              <c:f>Sheet1!$A$2</c:f>
              <c:strCache>
                <c:ptCount val="1"/>
                <c:pt idx="0">
                  <c:v>Accuracy</c:v>
                </c:pt>
              </c:strCache>
            </c:strRef>
          </c:cat>
          <c:val>
            <c:numRef>
              <c:f>Sheet1!$C$2</c:f>
              <c:numCache>
                <c:formatCode>0%</c:formatCode>
                <c:ptCount val="1"/>
                <c:pt idx="0">
                  <c:v>0.67</c:v>
                </c:pt>
              </c:numCache>
            </c:numRef>
          </c:val>
          <c:extLst>
            <c:ext xmlns:c16="http://schemas.microsoft.com/office/drawing/2014/chart" uri="{C3380CC4-5D6E-409C-BE32-E72D297353CC}">
              <c16:uniqueId val="{00000001-8319-4E29-A60E-199D1F9F2206}"/>
            </c:ext>
          </c:extLst>
        </c:ser>
        <c:dLbls>
          <c:showLegendKey val="0"/>
          <c:showVal val="0"/>
          <c:showCatName val="0"/>
          <c:showSerName val="0"/>
          <c:showPercent val="0"/>
          <c:showBubbleSize val="0"/>
        </c:dLbls>
        <c:gapWidth val="219"/>
        <c:overlap val="-27"/>
        <c:axId val="917433103"/>
        <c:axId val="634813007"/>
      </c:barChart>
      <c:catAx>
        <c:axId val="91743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813007"/>
        <c:crosses val="autoZero"/>
        <c:auto val="1"/>
        <c:lblAlgn val="ctr"/>
        <c:lblOffset val="100"/>
        <c:noMultiLvlLbl val="0"/>
      </c:catAx>
      <c:valAx>
        <c:axId val="634813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7433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Method 1: w/o question splitting</c:v>
                </c:pt>
              </c:strCache>
            </c:strRef>
          </c:tx>
          <c:spPr>
            <a:solidFill>
              <a:schemeClr val="accent1"/>
            </a:solidFill>
            <a:ln>
              <a:noFill/>
            </a:ln>
            <a:effectLst/>
          </c:spPr>
          <c:invertIfNegative val="0"/>
          <c:cat>
            <c:strRef>
              <c:f>Sheet1!$A$2:$A$5</c:f>
              <c:strCache>
                <c:ptCount val="4"/>
                <c:pt idx="0">
                  <c:v>Concept Mismatch</c:v>
                </c:pt>
                <c:pt idx="1">
                  <c:v>Length Mismatch</c:v>
                </c:pt>
                <c:pt idx="2">
                  <c:v>LogicalForm Mismatch</c:v>
                </c:pt>
                <c:pt idx="3">
                  <c:v>Bracket Errors</c:v>
                </c:pt>
              </c:strCache>
            </c:strRef>
          </c:cat>
          <c:val>
            <c:numRef>
              <c:f>Sheet1!$B$2:$B$5</c:f>
              <c:numCache>
                <c:formatCode>0%</c:formatCode>
                <c:ptCount val="4"/>
                <c:pt idx="0">
                  <c:v>0.33</c:v>
                </c:pt>
                <c:pt idx="1">
                  <c:v>0.18</c:v>
                </c:pt>
                <c:pt idx="2">
                  <c:v>0.06</c:v>
                </c:pt>
                <c:pt idx="3">
                  <c:v>0.02</c:v>
                </c:pt>
              </c:numCache>
            </c:numRef>
          </c:val>
          <c:extLst>
            <c:ext xmlns:c16="http://schemas.microsoft.com/office/drawing/2014/chart" uri="{C3380CC4-5D6E-409C-BE32-E72D297353CC}">
              <c16:uniqueId val="{00000000-D38A-4877-8984-3CEB49F47574}"/>
            </c:ext>
          </c:extLst>
        </c:ser>
        <c:ser>
          <c:idx val="1"/>
          <c:order val="1"/>
          <c:tx>
            <c:strRef>
              <c:f>Sheet1!$C$1</c:f>
              <c:strCache>
                <c:ptCount val="1"/>
                <c:pt idx="0">
                  <c:v>Method 2: question splitting</c:v>
                </c:pt>
              </c:strCache>
            </c:strRef>
          </c:tx>
          <c:spPr>
            <a:solidFill>
              <a:schemeClr val="accent2"/>
            </a:solidFill>
            <a:ln>
              <a:noFill/>
            </a:ln>
            <a:effectLst/>
          </c:spPr>
          <c:invertIfNegative val="0"/>
          <c:cat>
            <c:strRef>
              <c:f>Sheet1!$A$2:$A$5</c:f>
              <c:strCache>
                <c:ptCount val="4"/>
                <c:pt idx="0">
                  <c:v>Concept Mismatch</c:v>
                </c:pt>
                <c:pt idx="1">
                  <c:v>Length Mismatch</c:v>
                </c:pt>
                <c:pt idx="2">
                  <c:v>LogicalForm Mismatch</c:v>
                </c:pt>
                <c:pt idx="3">
                  <c:v>Bracket Errors</c:v>
                </c:pt>
              </c:strCache>
            </c:strRef>
          </c:cat>
          <c:val>
            <c:numRef>
              <c:f>Sheet1!$C$2:$C$5</c:f>
              <c:numCache>
                <c:formatCode>0%</c:formatCode>
                <c:ptCount val="4"/>
                <c:pt idx="0">
                  <c:v>0.28000000000000003</c:v>
                </c:pt>
                <c:pt idx="1">
                  <c:v>0.01</c:v>
                </c:pt>
                <c:pt idx="2">
                  <c:v>0.01</c:v>
                </c:pt>
                <c:pt idx="3">
                  <c:v>0.03</c:v>
                </c:pt>
              </c:numCache>
            </c:numRef>
          </c:val>
          <c:extLst>
            <c:ext xmlns:c16="http://schemas.microsoft.com/office/drawing/2014/chart" uri="{C3380CC4-5D6E-409C-BE32-E72D297353CC}">
              <c16:uniqueId val="{00000001-D38A-4877-8984-3CEB49F47574}"/>
            </c:ext>
          </c:extLst>
        </c:ser>
        <c:dLbls>
          <c:showLegendKey val="0"/>
          <c:showVal val="0"/>
          <c:showCatName val="0"/>
          <c:showSerName val="0"/>
          <c:showPercent val="0"/>
          <c:showBubbleSize val="0"/>
        </c:dLbls>
        <c:gapWidth val="219"/>
        <c:overlap val="-27"/>
        <c:axId val="926605391"/>
        <c:axId val="727938575"/>
      </c:barChart>
      <c:catAx>
        <c:axId val="926605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7938575"/>
        <c:crosses val="autoZero"/>
        <c:auto val="1"/>
        <c:lblAlgn val="ctr"/>
        <c:lblOffset val="100"/>
        <c:noMultiLvlLbl val="0"/>
      </c:catAx>
      <c:valAx>
        <c:axId val="727938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6605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Method 1: w/o question splitting</c:v>
                </c:pt>
              </c:strCache>
            </c:strRef>
          </c:tx>
          <c:spPr>
            <a:solidFill>
              <a:schemeClr val="accent1"/>
            </a:solidFill>
            <a:ln>
              <a:noFill/>
            </a:ln>
            <a:effectLst/>
          </c:spPr>
          <c:invertIfNegative val="0"/>
          <c:cat>
            <c:strRef>
              <c:f>Sheet1!$A$2</c:f>
              <c:strCache>
                <c:ptCount val="1"/>
                <c:pt idx="0">
                  <c:v>Accuracy</c:v>
                </c:pt>
              </c:strCache>
            </c:strRef>
          </c:cat>
          <c:val>
            <c:numRef>
              <c:f>Sheet1!$B$2</c:f>
              <c:numCache>
                <c:formatCode>0%</c:formatCode>
                <c:ptCount val="1"/>
                <c:pt idx="0">
                  <c:v>0.4</c:v>
                </c:pt>
              </c:numCache>
            </c:numRef>
          </c:val>
          <c:extLst>
            <c:ext xmlns:c16="http://schemas.microsoft.com/office/drawing/2014/chart" uri="{C3380CC4-5D6E-409C-BE32-E72D297353CC}">
              <c16:uniqueId val="{00000000-8319-4E29-A60E-199D1F9F2206}"/>
            </c:ext>
          </c:extLst>
        </c:ser>
        <c:ser>
          <c:idx val="1"/>
          <c:order val="1"/>
          <c:tx>
            <c:strRef>
              <c:f>Sheet1!$C$1</c:f>
              <c:strCache>
                <c:ptCount val="1"/>
                <c:pt idx="0">
                  <c:v>Method 2: question splitting</c:v>
                </c:pt>
              </c:strCache>
            </c:strRef>
          </c:tx>
          <c:spPr>
            <a:solidFill>
              <a:schemeClr val="accent2"/>
            </a:solidFill>
            <a:ln>
              <a:noFill/>
            </a:ln>
            <a:effectLst/>
          </c:spPr>
          <c:invertIfNegative val="0"/>
          <c:cat>
            <c:strRef>
              <c:f>Sheet1!$A$2</c:f>
              <c:strCache>
                <c:ptCount val="1"/>
                <c:pt idx="0">
                  <c:v>Accuracy</c:v>
                </c:pt>
              </c:strCache>
            </c:strRef>
          </c:cat>
          <c:val>
            <c:numRef>
              <c:f>Sheet1!$C$2</c:f>
              <c:numCache>
                <c:formatCode>0%</c:formatCode>
                <c:ptCount val="1"/>
                <c:pt idx="0">
                  <c:v>0.67</c:v>
                </c:pt>
              </c:numCache>
            </c:numRef>
          </c:val>
          <c:extLst>
            <c:ext xmlns:c16="http://schemas.microsoft.com/office/drawing/2014/chart" uri="{C3380CC4-5D6E-409C-BE32-E72D297353CC}">
              <c16:uniqueId val="{00000001-8319-4E29-A60E-199D1F9F2206}"/>
            </c:ext>
          </c:extLst>
        </c:ser>
        <c:ser>
          <c:idx val="2"/>
          <c:order val="2"/>
          <c:tx>
            <c:strRef>
              <c:f>Sheet1!$D$1</c:f>
              <c:strCache>
                <c:ptCount val="1"/>
                <c:pt idx="0">
                  <c:v>Method 3: Copy Mechanism</c:v>
                </c:pt>
              </c:strCache>
            </c:strRef>
          </c:tx>
          <c:spPr>
            <a:solidFill>
              <a:schemeClr val="accent3"/>
            </a:solidFill>
            <a:ln>
              <a:noFill/>
            </a:ln>
            <a:effectLst/>
          </c:spPr>
          <c:invertIfNegative val="0"/>
          <c:cat>
            <c:strRef>
              <c:f>Sheet1!$A$2</c:f>
              <c:strCache>
                <c:ptCount val="1"/>
                <c:pt idx="0">
                  <c:v>Accuracy</c:v>
                </c:pt>
              </c:strCache>
            </c:strRef>
          </c:cat>
          <c:val>
            <c:numRef>
              <c:f>Sheet1!$D$2</c:f>
              <c:numCache>
                <c:formatCode>0%</c:formatCode>
                <c:ptCount val="1"/>
                <c:pt idx="0">
                  <c:v>0.8</c:v>
                </c:pt>
              </c:numCache>
            </c:numRef>
          </c:val>
          <c:extLst>
            <c:ext xmlns:c16="http://schemas.microsoft.com/office/drawing/2014/chart" uri="{C3380CC4-5D6E-409C-BE32-E72D297353CC}">
              <c16:uniqueId val="{00000000-BAEA-49CC-8D9E-697AB55949A4}"/>
            </c:ext>
          </c:extLst>
        </c:ser>
        <c:dLbls>
          <c:showLegendKey val="0"/>
          <c:showVal val="0"/>
          <c:showCatName val="0"/>
          <c:showSerName val="0"/>
          <c:showPercent val="0"/>
          <c:showBubbleSize val="0"/>
        </c:dLbls>
        <c:gapWidth val="219"/>
        <c:overlap val="-27"/>
        <c:axId val="917433103"/>
        <c:axId val="634813007"/>
      </c:barChart>
      <c:catAx>
        <c:axId val="91743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813007"/>
        <c:crosses val="autoZero"/>
        <c:auto val="1"/>
        <c:lblAlgn val="ctr"/>
        <c:lblOffset val="100"/>
        <c:noMultiLvlLbl val="0"/>
      </c:catAx>
      <c:valAx>
        <c:axId val="634813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7433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4510919-792A-3F41-9569-5C04F8CC9E02}" type="datetimeFigureOut">
              <a:rPr lang="en-US" smtClean="0"/>
              <a:t>11/4/2017</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0330146B-EA91-1E4A-9672-028921347184}" type="slidenum">
              <a:rPr lang="en-US" smtClean="0"/>
              <a:t>‹#›</a:t>
            </a:fld>
            <a:endParaRPr lang="en-US"/>
          </a:p>
        </p:txBody>
      </p:sp>
    </p:spTree>
    <p:extLst>
      <p:ext uri="{BB962C8B-B14F-4D97-AF65-F5344CB8AC3E}">
        <p14:creationId xmlns:p14="http://schemas.microsoft.com/office/powerpoint/2010/main" val="302884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8ABF8D4-697E-1246-8388-8ECB1F726BED}" type="datetimeFigureOut">
              <a:rPr lang="en-US" smtClean="0"/>
              <a:t>11/4/2017</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F911DAC-A4E0-B04F-82A9-335C117827E1}" type="slidenum">
              <a:rPr lang="en-US" smtClean="0"/>
              <a:t>‹#›</a:t>
            </a:fld>
            <a:endParaRPr lang="en-US"/>
          </a:p>
        </p:txBody>
      </p:sp>
    </p:spTree>
    <p:extLst>
      <p:ext uri="{BB962C8B-B14F-4D97-AF65-F5344CB8AC3E}">
        <p14:creationId xmlns:p14="http://schemas.microsoft.com/office/powerpoint/2010/main" val="2114992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EMR </a:t>
            </a:r>
            <a:r>
              <a:rPr lang="en-US" sz="1200" b="0" i="0" u="none" strike="noStrike" kern="1200" dirty="0">
                <a:solidFill>
                  <a:schemeClr val="tx1"/>
                </a:solidFill>
                <a:effectLst/>
                <a:latin typeface="+mn-lt"/>
                <a:ea typeface="+mn-ea"/>
                <a:cs typeface="+mn-cs"/>
              </a:rPr>
              <a:t>capture the physician’s interpretation of the patient’s condition, prognosis, and response to therapeutic intervention. Physicians often need to query this important information that helps them with the clinical decision making process. For example, the physician might want to know when was the last colonoscopy performed or What medication is he on for a particular disease. . In order to enable this, we want to build a system to answer patient specific questions asked by physicians, using the patients EMR record. </a:t>
            </a:r>
            <a:endParaRPr lang="en-US" dirty="0"/>
          </a:p>
        </p:txBody>
      </p:sp>
      <p:sp>
        <p:nvSpPr>
          <p:cNvPr id="4" name="Slide Number Placeholder 3"/>
          <p:cNvSpPr>
            <a:spLocks noGrp="1"/>
          </p:cNvSpPr>
          <p:nvPr>
            <p:ph type="sldNum" sz="quarter" idx="10"/>
          </p:nvPr>
        </p:nvSpPr>
        <p:spPr/>
        <p:txBody>
          <a:bodyPr/>
          <a:lstStyle/>
          <a:p>
            <a:fld id="{7F911DAC-A4E0-B04F-82A9-335C117827E1}" type="slidenum">
              <a:rPr lang="en-US" smtClean="0"/>
              <a:t>2</a:t>
            </a:fld>
            <a:endParaRPr lang="en-US"/>
          </a:p>
        </p:txBody>
      </p:sp>
    </p:spTree>
    <p:extLst>
      <p:ext uri="{BB962C8B-B14F-4D97-AF65-F5344CB8AC3E}">
        <p14:creationId xmlns:p14="http://schemas.microsoft.com/office/powerpoint/2010/main" val="2239590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Characteristics of dataset Relations, concepts, group templates, question length, number of concepts in each question Number of questions in each template. Template wise classification and </a:t>
            </a:r>
            <a:r>
              <a:rPr lang="en-US" dirty="0" err="1"/>
              <a:t>qclassfication</a:t>
            </a:r>
            <a:endParaRPr lang="en-US" dirty="0"/>
          </a:p>
          <a:p>
            <a:endParaRPr lang="en-US" dirty="0"/>
          </a:p>
          <a:p>
            <a:r>
              <a:rPr lang="en-US" dirty="0"/>
              <a:t>Sufficiently general question dataset is the idea. Keeping in mind lack . More templates to make to more general. Question paraphrasing</a:t>
            </a:r>
          </a:p>
        </p:txBody>
      </p:sp>
      <p:sp>
        <p:nvSpPr>
          <p:cNvPr id="4" name="Slide Number Placeholder 3"/>
          <p:cNvSpPr>
            <a:spLocks noGrp="1"/>
          </p:cNvSpPr>
          <p:nvPr>
            <p:ph type="sldNum" sz="quarter" idx="10"/>
          </p:nvPr>
        </p:nvSpPr>
        <p:spPr/>
        <p:txBody>
          <a:bodyPr/>
          <a:lstStyle/>
          <a:p>
            <a:fld id="{7F911DAC-A4E0-B04F-82A9-335C117827E1}" type="slidenum">
              <a:rPr lang="en-US" smtClean="0"/>
              <a:t>16</a:t>
            </a:fld>
            <a:endParaRPr lang="en-US"/>
          </a:p>
        </p:txBody>
      </p:sp>
    </p:spTree>
    <p:extLst>
      <p:ext uri="{BB962C8B-B14F-4D97-AF65-F5344CB8AC3E}">
        <p14:creationId xmlns:p14="http://schemas.microsoft.com/office/powerpoint/2010/main" val="64344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in back problem and test, </a:t>
            </a:r>
          </a:p>
        </p:txBody>
      </p:sp>
      <p:sp>
        <p:nvSpPr>
          <p:cNvPr id="4" name="Slide Number Placeholder 3"/>
          <p:cNvSpPr>
            <a:spLocks noGrp="1"/>
          </p:cNvSpPr>
          <p:nvPr>
            <p:ph type="sldNum" sz="quarter" idx="10"/>
          </p:nvPr>
        </p:nvSpPr>
        <p:spPr/>
        <p:txBody>
          <a:bodyPr/>
          <a:lstStyle/>
          <a:p>
            <a:fld id="{7F911DAC-A4E0-B04F-82A9-335C117827E1}" type="slidenum">
              <a:rPr lang="en-US" smtClean="0"/>
              <a:t>17</a:t>
            </a:fld>
            <a:endParaRPr lang="en-US"/>
          </a:p>
        </p:txBody>
      </p:sp>
    </p:spTree>
    <p:extLst>
      <p:ext uri="{BB962C8B-B14F-4D97-AF65-F5344CB8AC3E}">
        <p14:creationId xmlns:p14="http://schemas.microsoft.com/office/powerpoint/2010/main" val="4066989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evaluating our dataset by its coverage on a dataset of 5000 physician generate questions. Add question variants. General features.</a:t>
            </a:r>
          </a:p>
        </p:txBody>
      </p:sp>
      <p:sp>
        <p:nvSpPr>
          <p:cNvPr id="4" name="Slide Number Placeholder 3"/>
          <p:cNvSpPr>
            <a:spLocks noGrp="1"/>
          </p:cNvSpPr>
          <p:nvPr>
            <p:ph type="sldNum" sz="quarter" idx="10"/>
          </p:nvPr>
        </p:nvSpPr>
        <p:spPr/>
        <p:txBody>
          <a:bodyPr/>
          <a:lstStyle/>
          <a:p>
            <a:fld id="{7F911DAC-A4E0-B04F-82A9-335C117827E1}" type="slidenum">
              <a:rPr lang="en-US" smtClean="0"/>
              <a:t>19</a:t>
            </a:fld>
            <a:endParaRPr lang="en-US"/>
          </a:p>
        </p:txBody>
      </p:sp>
    </p:spTree>
    <p:extLst>
      <p:ext uri="{BB962C8B-B14F-4D97-AF65-F5344CB8AC3E}">
        <p14:creationId xmlns:p14="http://schemas.microsoft.com/office/powerpoint/2010/main" val="1970474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Ongoing work on errors. We plan to realize dataset</a:t>
            </a:r>
          </a:p>
        </p:txBody>
      </p:sp>
      <p:sp>
        <p:nvSpPr>
          <p:cNvPr id="4" name="Slide Number Placeholder 3"/>
          <p:cNvSpPr>
            <a:spLocks noGrp="1"/>
          </p:cNvSpPr>
          <p:nvPr>
            <p:ph type="sldNum" sz="quarter" idx="10"/>
          </p:nvPr>
        </p:nvSpPr>
        <p:spPr/>
        <p:txBody>
          <a:bodyPr/>
          <a:lstStyle/>
          <a:p>
            <a:fld id="{7F911DAC-A4E0-B04F-82A9-335C117827E1}" type="slidenum">
              <a:rPr lang="en-US" smtClean="0"/>
              <a:t>22</a:t>
            </a:fld>
            <a:endParaRPr lang="en-US"/>
          </a:p>
        </p:txBody>
      </p:sp>
    </p:spTree>
    <p:extLst>
      <p:ext uri="{BB962C8B-B14F-4D97-AF65-F5344CB8AC3E}">
        <p14:creationId xmlns:p14="http://schemas.microsoft.com/office/powerpoint/2010/main" val="230334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work, we propose a novel method </a:t>
            </a:r>
            <a:r>
              <a:rPr lang="en-US" sz="1200" b="0" i="0" u="none" strike="noStrike" kern="1200" dirty="0">
                <a:solidFill>
                  <a:schemeClr val="tx1"/>
                </a:solidFill>
                <a:effectLst/>
                <a:latin typeface="+mn-lt"/>
                <a:ea typeface="+mn-ea"/>
                <a:cs typeface="+mn-cs"/>
              </a:rPr>
              <a:t>for generating large-scale questions, their logical form and answers by leveraging existing expert annotations on clinical notes which are developed for other NLP tasks like i2b2.  We want to make this dataset public to encourage research in this area.  We are also working on training a NN based model to do supervised learning on the generated data as training examples. </a:t>
            </a:r>
            <a:endParaRPr lang="en-US" i="0" dirty="0"/>
          </a:p>
        </p:txBody>
      </p:sp>
      <p:sp>
        <p:nvSpPr>
          <p:cNvPr id="4" name="Slide Number Placeholder 3"/>
          <p:cNvSpPr>
            <a:spLocks noGrp="1"/>
          </p:cNvSpPr>
          <p:nvPr>
            <p:ph type="sldNum" sz="quarter" idx="10"/>
          </p:nvPr>
        </p:nvSpPr>
        <p:spPr/>
        <p:txBody>
          <a:bodyPr/>
          <a:lstStyle/>
          <a:p>
            <a:fld id="{7F911DAC-A4E0-B04F-82A9-335C117827E1}" type="slidenum">
              <a:rPr lang="en-US" smtClean="0"/>
              <a:t>23</a:t>
            </a:fld>
            <a:endParaRPr lang="en-US"/>
          </a:p>
        </p:txBody>
      </p:sp>
    </p:spTree>
    <p:extLst>
      <p:ext uri="{BB962C8B-B14F-4D97-AF65-F5344CB8AC3E}">
        <p14:creationId xmlns:p14="http://schemas.microsoft.com/office/powerpoint/2010/main" val="3774411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generated question-logical form dataset. We can now train a supervised model using the generated data as training data. The input questions and output logical forms can be seen as representation of language, questions are representation of human language and logical forms are representation of structured language used by machine. </a:t>
            </a:r>
          </a:p>
        </p:txBody>
      </p:sp>
      <p:sp>
        <p:nvSpPr>
          <p:cNvPr id="4" name="Slide Number Placeholder 3"/>
          <p:cNvSpPr>
            <a:spLocks noGrp="1"/>
          </p:cNvSpPr>
          <p:nvPr>
            <p:ph type="sldNum" sz="quarter" idx="10"/>
          </p:nvPr>
        </p:nvSpPr>
        <p:spPr/>
        <p:txBody>
          <a:bodyPr/>
          <a:lstStyle/>
          <a:p>
            <a:fld id="{7F911DAC-A4E0-B04F-82A9-335C117827E1}" type="slidenum">
              <a:rPr lang="en-US" smtClean="0"/>
              <a:t>24</a:t>
            </a:fld>
            <a:endParaRPr lang="en-US"/>
          </a:p>
        </p:txBody>
      </p:sp>
    </p:spTree>
    <p:extLst>
      <p:ext uri="{BB962C8B-B14F-4D97-AF65-F5344CB8AC3E}">
        <p14:creationId xmlns:p14="http://schemas.microsoft.com/office/powerpoint/2010/main" val="3120285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modeling a semantic parser can be seen as modeling a language translator. One such supervised training techniques used by modern translators  to translate from one language to another like from English to Chinese </a:t>
            </a:r>
            <a:r>
              <a:rPr lang="en-US" dirty="0" err="1"/>
              <a:t>etc</a:t>
            </a:r>
            <a:r>
              <a:rPr lang="en-US" dirty="0"/>
              <a:t> are Attention Based Encoder decoder RNN architecture. We use the generated data for training this model. Here the model is trained to predict the logical form as output given input as a question. </a:t>
            </a:r>
          </a:p>
          <a:p>
            <a:endParaRPr lang="en-US" dirty="0"/>
          </a:p>
        </p:txBody>
      </p:sp>
      <p:sp>
        <p:nvSpPr>
          <p:cNvPr id="4" name="Slide Number Placeholder 3"/>
          <p:cNvSpPr>
            <a:spLocks noGrp="1"/>
          </p:cNvSpPr>
          <p:nvPr>
            <p:ph type="sldNum" sz="quarter" idx="10"/>
          </p:nvPr>
        </p:nvSpPr>
        <p:spPr/>
        <p:txBody>
          <a:bodyPr/>
          <a:lstStyle/>
          <a:p>
            <a:fld id="{7F911DAC-A4E0-B04F-82A9-335C117827E1}" type="slidenum">
              <a:rPr lang="en-US" smtClean="0"/>
              <a:t>25</a:t>
            </a:fld>
            <a:endParaRPr lang="en-US"/>
          </a:p>
        </p:txBody>
      </p:sp>
    </p:spTree>
    <p:extLst>
      <p:ext uri="{BB962C8B-B14F-4D97-AF65-F5344CB8AC3E}">
        <p14:creationId xmlns:p14="http://schemas.microsoft.com/office/powerpoint/2010/main" val="4252901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reduce concept mismatch errors we use an advanced model, Attention based encoder decoder architecture with copy which has the additional mechanism where it can copy concepts from the input question.</a:t>
            </a:r>
          </a:p>
        </p:txBody>
      </p:sp>
      <p:sp>
        <p:nvSpPr>
          <p:cNvPr id="4" name="Slide Number Placeholder 3"/>
          <p:cNvSpPr>
            <a:spLocks noGrp="1"/>
          </p:cNvSpPr>
          <p:nvPr>
            <p:ph type="sldNum" sz="quarter" idx="10"/>
          </p:nvPr>
        </p:nvSpPr>
        <p:spPr/>
        <p:txBody>
          <a:bodyPr/>
          <a:lstStyle/>
          <a:p>
            <a:fld id="{7F911DAC-A4E0-B04F-82A9-335C117827E1}" type="slidenum">
              <a:rPr lang="en-US" smtClean="0"/>
              <a:t>27</a:t>
            </a:fld>
            <a:endParaRPr lang="en-US"/>
          </a:p>
        </p:txBody>
      </p:sp>
    </p:spTree>
    <p:extLst>
      <p:ext uri="{BB962C8B-B14F-4D97-AF65-F5344CB8AC3E}">
        <p14:creationId xmlns:p14="http://schemas.microsoft.com/office/powerpoint/2010/main" val="1698809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using </a:t>
            </a:r>
            <a:r>
              <a:rPr lang="en-US" dirty="0" err="1"/>
              <a:t>theadvanced</a:t>
            </a:r>
            <a:r>
              <a:rPr lang="en-US" dirty="0"/>
              <a:t> model the concept errors reduced 7% from th2 28% seen earlier. We will further use the advanced model on the entire dataset of ()K and evaluate the performance. </a:t>
            </a:r>
          </a:p>
        </p:txBody>
      </p:sp>
      <p:sp>
        <p:nvSpPr>
          <p:cNvPr id="4" name="Slide Number Placeholder 3"/>
          <p:cNvSpPr>
            <a:spLocks noGrp="1"/>
          </p:cNvSpPr>
          <p:nvPr>
            <p:ph type="sldNum" sz="quarter" idx="10"/>
          </p:nvPr>
        </p:nvSpPr>
        <p:spPr/>
        <p:txBody>
          <a:bodyPr/>
          <a:lstStyle/>
          <a:p>
            <a:fld id="{7F911DAC-A4E0-B04F-82A9-335C117827E1}" type="slidenum">
              <a:rPr lang="en-US" smtClean="0"/>
              <a:t>28</a:t>
            </a:fld>
            <a:endParaRPr lang="en-US"/>
          </a:p>
        </p:txBody>
      </p:sp>
    </p:spTree>
    <p:extLst>
      <p:ext uri="{BB962C8B-B14F-4D97-AF65-F5344CB8AC3E}">
        <p14:creationId xmlns:p14="http://schemas.microsoft.com/office/powerpoint/2010/main" val="2206963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911DAC-A4E0-B04F-82A9-335C117827E1}" type="slidenum">
              <a:rPr lang="en-US" smtClean="0"/>
              <a:t>30</a:t>
            </a:fld>
            <a:endParaRPr lang="en-US"/>
          </a:p>
        </p:txBody>
      </p:sp>
    </p:spTree>
    <p:extLst>
      <p:ext uri="{BB962C8B-B14F-4D97-AF65-F5344CB8AC3E}">
        <p14:creationId xmlns:p14="http://schemas.microsoft.com/office/powerpoint/2010/main" val="35301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across </a:t>
            </a:r>
          </a:p>
        </p:txBody>
      </p:sp>
      <p:sp>
        <p:nvSpPr>
          <p:cNvPr id="4" name="Slide Number Placeholder 3"/>
          <p:cNvSpPr>
            <a:spLocks noGrp="1"/>
          </p:cNvSpPr>
          <p:nvPr>
            <p:ph type="sldNum" sz="quarter" idx="10"/>
          </p:nvPr>
        </p:nvSpPr>
        <p:spPr/>
        <p:txBody>
          <a:bodyPr/>
          <a:lstStyle/>
          <a:p>
            <a:fld id="{7F911DAC-A4E0-B04F-82A9-335C117827E1}" type="slidenum">
              <a:rPr lang="en-US" smtClean="0"/>
              <a:t>3</a:t>
            </a:fld>
            <a:endParaRPr lang="en-US"/>
          </a:p>
        </p:txBody>
      </p:sp>
    </p:spTree>
    <p:extLst>
      <p:ext uri="{BB962C8B-B14F-4D97-AF65-F5344CB8AC3E}">
        <p14:creationId xmlns:p14="http://schemas.microsoft.com/office/powerpoint/2010/main" val="2011943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look at another example, this clinical note talks about how the condition event, “DM w/o complication type 2” has been evaluated using lab test A1C. This note can be represented in structured format by defining a lab event and a condition event inter-related by the relation “evaluates’. </a:t>
            </a:r>
          </a:p>
        </p:txBody>
      </p:sp>
      <p:sp>
        <p:nvSpPr>
          <p:cNvPr id="4" name="Slide Number Placeholder 3"/>
          <p:cNvSpPr>
            <a:spLocks noGrp="1"/>
          </p:cNvSpPr>
          <p:nvPr>
            <p:ph type="sldNum" sz="quarter" idx="10"/>
          </p:nvPr>
        </p:nvSpPr>
        <p:spPr/>
        <p:txBody>
          <a:bodyPr/>
          <a:lstStyle/>
          <a:p>
            <a:fld id="{7F911DAC-A4E0-B04F-82A9-335C117827E1}" type="slidenum">
              <a:rPr lang="en-US" smtClean="0"/>
              <a:t>32</a:t>
            </a:fld>
            <a:endParaRPr lang="en-US"/>
          </a:p>
        </p:txBody>
      </p:sp>
    </p:spTree>
    <p:extLst>
      <p:ext uri="{BB962C8B-B14F-4D97-AF65-F5344CB8AC3E}">
        <p14:creationId xmlns:p14="http://schemas.microsoft.com/office/powerpoint/2010/main" val="947903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the poor performance of the model, we did some error analysis and  identified four kinds of errors. We will look at this errors one by one.</a:t>
            </a:r>
          </a:p>
        </p:txBody>
      </p:sp>
      <p:sp>
        <p:nvSpPr>
          <p:cNvPr id="4" name="Slide Number Placeholder 3"/>
          <p:cNvSpPr>
            <a:spLocks noGrp="1"/>
          </p:cNvSpPr>
          <p:nvPr>
            <p:ph type="sldNum" sz="quarter" idx="10"/>
          </p:nvPr>
        </p:nvSpPr>
        <p:spPr/>
        <p:txBody>
          <a:bodyPr/>
          <a:lstStyle/>
          <a:p>
            <a:fld id="{7F911DAC-A4E0-B04F-82A9-335C117827E1}" type="slidenum">
              <a:rPr lang="en-US" smtClean="0"/>
              <a:t>35</a:t>
            </a:fld>
            <a:endParaRPr lang="en-US"/>
          </a:p>
        </p:txBody>
      </p:sp>
    </p:spTree>
    <p:extLst>
      <p:ext uri="{BB962C8B-B14F-4D97-AF65-F5344CB8AC3E}">
        <p14:creationId xmlns:p14="http://schemas.microsoft.com/office/powerpoint/2010/main" val="707406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made concept mismatch errors, where it predicted the wrong concept. For example, consider the question and its corresponding logical form. Instead of predicting MI in the logical form the model predicted the concept arthritis instead. This error largely occurred when the model sees a new concept in the test data which it has not seen during training.</a:t>
            </a:r>
          </a:p>
        </p:txBody>
      </p:sp>
      <p:sp>
        <p:nvSpPr>
          <p:cNvPr id="4" name="Slide Number Placeholder 3"/>
          <p:cNvSpPr>
            <a:spLocks noGrp="1"/>
          </p:cNvSpPr>
          <p:nvPr>
            <p:ph type="sldNum" sz="quarter" idx="10"/>
          </p:nvPr>
        </p:nvSpPr>
        <p:spPr/>
        <p:txBody>
          <a:bodyPr/>
          <a:lstStyle/>
          <a:p>
            <a:fld id="{7F911DAC-A4E0-B04F-82A9-335C117827E1}" type="slidenum">
              <a:rPr lang="en-US" smtClean="0"/>
              <a:t>36</a:t>
            </a:fld>
            <a:endParaRPr lang="en-US"/>
          </a:p>
        </p:txBody>
      </p:sp>
    </p:spTree>
    <p:extLst>
      <p:ext uri="{BB962C8B-B14F-4D97-AF65-F5344CB8AC3E}">
        <p14:creationId xmlns:p14="http://schemas.microsoft.com/office/powerpoint/2010/main" val="1834327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made Length mismatch errors, where it could not predict the entire logical form. This was prevalent with questions which had really long logical forms.</a:t>
            </a:r>
          </a:p>
        </p:txBody>
      </p:sp>
      <p:sp>
        <p:nvSpPr>
          <p:cNvPr id="4" name="Slide Number Placeholder 3"/>
          <p:cNvSpPr>
            <a:spLocks noGrp="1"/>
          </p:cNvSpPr>
          <p:nvPr>
            <p:ph type="sldNum" sz="quarter" idx="10"/>
          </p:nvPr>
        </p:nvSpPr>
        <p:spPr/>
        <p:txBody>
          <a:bodyPr/>
          <a:lstStyle/>
          <a:p>
            <a:fld id="{7F911DAC-A4E0-B04F-82A9-335C117827E1}" type="slidenum">
              <a:rPr lang="en-US" smtClean="0"/>
              <a:t>37</a:t>
            </a:fld>
            <a:endParaRPr lang="en-US"/>
          </a:p>
        </p:txBody>
      </p:sp>
    </p:spTree>
    <p:extLst>
      <p:ext uri="{BB962C8B-B14F-4D97-AF65-F5344CB8AC3E}">
        <p14:creationId xmlns:p14="http://schemas.microsoft.com/office/powerpoint/2010/main" val="1752531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logical form mismatch errors are where the model predicted the wrong logical form, here the model </a:t>
            </a:r>
            <a:r>
              <a:rPr lang="en-US" dirty="0" err="1"/>
              <a:t>preducts</a:t>
            </a:r>
            <a:r>
              <a:rPr lang="en-US" dirty="0"/>
              <a:t> treats instead of impacts. Other examples are where it predicted the wrong event , like predicting condition event instead of lab event </a:t>
            </a:r>
          </a:p>
        </p:txBody>
      </p:sp>
      <p:sp>
        <p:nvSpPr>
          <p:cNvPr id="4" name="Slide Number Placeholder 3"/>
          <p:cNvSpPr>
            <a:spLocks noGrp="1"/>
          </p:cNvSpPr>
          <p:nvPr>
            <p:ph type="sldNum" sz="quarter" idx="10"/>
          </p:nvPr>
        </p:nvSpPr>
        <p:spPr/>
        <p:txBody>
          <a:bodyPr/>
          <a:lstStyle/>
          <a:p>
            <a:fld id="{7F911DAC-A4E0-B04F-82A9-335C117827E1}" type="slidenum">
              <a:rPr lang="en-US" smtClean="0"/>
              <a:t>38</a:t>
            </a:fld>
            <a:endParaRPr lang="en-US"/>
          </a:p>
        </p:txBody>
      </p:sp>
    </p:spTree>
    <p:extLst>
      <p:ext uri="{BB962C8B-B14F-4D97-AF65-F5344CB8AC3E}">
        <p14:creationId xmlns:p14="http://schemas.microsoft.com/office/powerpoint/2010/main" val="450553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Bracket errors are small errors where the model opened a bracket but forgot to close it.</a:t>
            </a:r>
          </a:p>
        </p:txBody>
      </p:sp>
      <p:sp>
        <p:nvSpPr>
          <p:cNvPr id="4" name="Slide Number Placeholder 3"/>
          <p:cNvSpPr>
            <a:spLocks noGrp="1"/>
          </p:cNvSpPr>
          <p:nvPr>
            <p:ph type="sldNum" sz="quarter" idx="10"/>
          </p:nvPr>
        </p:nvSpPr>
        <p:spPr/>
        <p:txBody>
          <a:bodyPr/>
          <a:lstStyle/>
          <a:p>
            <a:fld id="{7F911DAC-A4E0-B04F-82A9-335C117827E1}" type="slidenum">
              <a:rPr lang="en-US" smtClean="0"/>
              <a:t>39</a:t>
            </a:fld>
            <a:endParaRPr lang="en-US"/>
          </a:p>
        </p:txBody>
      </p:sp>
    </p:spTree>
    <p:extLst>
      <p:ext uri="{BB962C8B-B14F-4D97-AF65-F5344CB8AC3E}">
        <p14:creationId xmlns:p14="http://schemas.microsoft.com/office/powerpoint/2010/main" val="2900003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distribution of errors. 34% of the logical forms were wrong because of concept mismatch errors, 18% are wrong because of length mismatch errors, 6% because of logical form mismatch errors and 2% were bracket errors.</a:t>
            </a:r>
          </a:p>
        </p:txBody>
      </p:sp>
      <p:sp>
        <p:nvSpPr>
          <p:cNvPr id="4" name="Slide Number Placeholder 3"/>
          <p:cNvSpPr>
            <a:spLocks noGrp="1"/>
          </p:cNvSpPr>
          <p:nvPr>
            <p:ph type="sldNum" sz="quarter" idx="10"/>
          </p:nvPr>
        </p:nvSpPr>
        <p:spPr/>
        <p:txBody>
          <a:bodyPr/>
          <a:lstStyle/>
          <a:p>
            <a:fld id="{7F911DAC-A4E0-B04F-82A9-335C117827E1}" type="slidenum">
              <a:rPr lang="en-US" smtClean="0"/>
              <a:t>40</a:t>
            </a:fld>
            <a:endParaRPr lang="en-US"/>
          </a:p>
        </p:txBody>
      </p:sp>
    </p:spTree>
    <p:extLst>
      <p:ext uri="{BB962C8B-B14F-4D97-AF65-F5344CB8AC3E}">
        <p14:creationId xmlns:p14="http://schemas.microsoft.com/office/powerpoint/2010/main" val="1619991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order to reduce the length mismatch errors, that is errors caused because of long logical forms, we propose to introduce a question </a:t>
            </a:r>
            <a:r>
              <a:rPr lang="en-US" dirty="0" err="1"/>
              <a:t>spliiting</a:t>
            </a:r>
            <a:r>
              <a:rPr lang="en-US" dirty="0"/>
              <a:t> model before our </a:t>
            </a:r>
            <a:r>
              <a:rPr lang="en-US" dirty="0" err="1"/>
              <a:t>RRn</a:t>
            </a:r>
            <a:r>
              <a:rPr lang="en-US" dirty="0"/>
              <a:t> model. The question splitting model splits the questions with long logical forms into sub questions such that </a:t>
            </a:r>
            <a:r>
              <a:rPr lang="en-US" dirty="0" err="1"/>
              <a:t>eash</a:t>
            </a:r>
            <a:r>
              <a:rPr lang="en-US" dirty="0"/>
              <a:t> sub question as a small logical form.</a:t>
            </a:r>
          </a:p>
        </p:txBody>
      </p:sp>
      <p:sp>
        <p:nvSpPr>
          <p:cNvPr id="4" name="Slide Number Placeholder 3"/>
          <p:cNvSpPr>
            <a:spLocks noGrp="1"/>
          </p:cNvSpPr>
          <p:nvPr>
            <p:ph type="sldNum" sz="quarter" idx="10"/>
          </p:nvPr>
        </p:nvSpPr>
        <p:spPr/>
        <p:txBody>
          <a:bodyPr/>
          <a:lstStyle/>
          <a:p>
            <a:fld id="{7F911DAC-A4E0-B04F-82A9-335C117827E1}" type="slidenum">
              <a:rPr lang="en-US" smtClean="0"/>
              <a:t>41</a:t>
            </a:fld>
            <a:endParaRPr lang="en-US"/>
          </a:p>
        </p:txBody>
      </p:sp>
    </p:spTree>
    <p:extLst>
      <p:ext uri="{BB962C8B-B14F-4D97-AF65-F5344CB8AC3E}">
        <p14:creationId xmlns:p14="http://schemas.microsoft.com/office/powerpoint/2010/main" val="2819808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when question splitting was not considered the model was trained on this entire question and logical form. This logical form was not predicted completely by the model because of the long logical form.</a:t>
            </a:r>
          </a:p>
        </p:txBody>
      </p:sp>
      <p:sp>
        <p:nvSpPr>
          <p:cNvPr id="4" name="Slide Number Placeholder 3"/>
          <p:cNvSpPr>
            <a:spLocks noGrp="1"/>
          </p:cNvSpPr>
          <p:nvPr>
            <p:ph type="sldNum" sz="quarter" idx="10"/>
          </p:nvPr>
        </p:nvSpPr>
        <p:spPr/>
        <p:txBody>
          <a:bodyPr/>
          <a:lstStyle/>
          <a:p>
            <a:fld id="{7F911DAC-A4E0-B04F-82A9-335C117827E1}" type="slidenum">
              <a:rPr lang="en-US" smtClean="0"/>
              <a:t>42</a:t>
            </a:fld>
            <a:endParaRPr lang="en-US"/>
          </a:p>
        </p:txBody>
      </p:sp>
    </p:spTree>
    <p:extLst>
      <p:ext uri="{BB962C8B-B14F-4D97-AF65-F5344CB8AC3E}">
        <p14:creationId xmlns:p14="http://schemas.microsoft.com/office/powerpoint/2010/main" val="2180578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question splitting implies the model will only need to be trained on the sub questions.  Instead of training on the single question and the long logical form, we train the model on these sub questions and short logical forms of these sub questions. For now </a:t>
            </a:r>
            <a:r>
              <a:rPr lang="en-US" dirty="0" err="1"/>
              <a:t>inorder</a:t>
            </a:r>
            <a:r>
              <a:rPr lang="en-US" dirty="0"/>
              <a:t> to evaluate the model performance we do the question splitting manually and train and test the model directly on the sub questions and short logical forms. On doing this we </a:t>
            </a:r>
            <a:r>
              <a:rPr lang="en-US" dirty="0" err="1"/>
              <a:t>imporved</a:t>
            </a:r>
            <a:r>
              <a:rPr lang="en-US" dirty="0"/>
              <a:t> the accuracy of the model to 65%.  In the future we hope to automate this process by building a model which can automate the splitting process. </a:t>
            </a:r>
          </a:p>
        </p:txBody>
      </p:sp>
      <p:sp>
        <p:nvSpPr>
          <p:cNvPr id="4" name="Slide Number Placeholder 3"/>
          <p:cNvSpPr>
            <a:spLocks noGrp="1"/>
          </p:cNvSpPr>
          <p:nvPr>
            <p:ph type="sldNum" sz="quarter" idx="10"/>
          </p:nvPr>
        </p:nvSpPr>
        <p:spPr/>
        <p:txBody>
          <a:bodyPr/>
          <a:lstStyle/>
          <a:p>
            <a:fld id="{7F911DAC-A4E0-B04F-82A9-335C117827E1}" type="slidenum">
              <a:rPr lang="en-US" smtClean="0"/>
              <a:t>43</a:t>
            </a:fld>
            <a:endParaRPr lang="en-US"/>
          </a:p>
        </p:txBody>
      </p:sp>
    </p:spTree>
    <p:extLst>
      <p:ext uri="{BB962C8B-B14F-4D97-AF65-F5344CB8AC3E}">
        <p14:creationId xmlns:p14="http://schemas.microsoft.com/office/powerpoint/2010/main" val="325659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work, we propose a novel method </a:t>
            </a:r>
            <a:r>
              <a:rPr lang="en-US" sz="1200" b="0" i="0" u="none" strike="noStrike" kern="1200" dirty="0">
                <a:solidFill>
                  <a:schemeClr val="tx1"/>
                </a:solidFill>
                <a:effectLst/>
                <a:latin typeface="+mn-lt"/>
                <a:ea typeface="+mn-ea"/>
                <a:cs typeface="+mn-cs"/>
              </a:rPr>
              <a:t>for generating large-scale questions, their logical form and answers by leveraging existing expert annotations on clinical notes which are developed for other NLP tasks like i2b2.  We want to make this dataset public to encourage research in this area.  We are also working on training a NN based model to do supervised learning on the generated data as training examples. </a:t>
            </a:r>
            <a:endParaRPr lang="en-US" i="0" dirty="0"/>
          </a:p>
        </p:txBody>
      </p:sp>
      <p:sp>
        <p:nvSpPr>
          <p:cNvPr id="4" name="Slide Number Placeholder 3"/>
          <p:cNvSpPr>
            <a:spLocks noGrp="1"/>
          </p:cNvSpPr>
          <p:nvPr>
            <p:ph type="sldNum" sz="quarter" idx="10"/>
          </p:nvPr>
        </p:nvSpPr>
        <p:spPr/>
        <p:txBody>
          <a:bodyPr/>
          <a:lstStyle/>
          <a:p>
            <a:fld id="{7F911DAC-A4E0-B04F-82A9-335C117827E1}" type="slidenum">
              <a:rPr lang="en-US" smtClean="0"/>
              <a:t>4</a:t>
            </a:fld>
            <a:endParaRPr lang="en-US"/>
          </a:p>
        </p:txBody>
      </p:sp>
    </p:spTree>
    <p:extLst>
      <p:ext uri="{BB962C8B-B14F-4D97-AF65-F5344CB8AC3E}">
        <p14:creationId xmlns:p14="http://schemas.microsoft.com/office/powerpoint/2010/main" val="1067831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training the model on the sub questions with short logical </a:t>
            </a:r>
            <a:r>
              <a:rPr lang="en-US" dirty="0" err="1"/>
              <a:t>froms</a:t>
            </a:r>
            <a:r>
              <a:rPr lang="en-US" dirty="0"/>
              <a:t> the length mismatch errors reduced significantly to 3%. Now the dominant errors are caused due to concept mismatch errors.</a:t>
            </a:r>
          </a:p>
        </p:txBody>
      </p:sp>
      <p:sp>
        <p:nvSpPr>
          <p:cNvPr id="4" name="Slide Number Placeholder 3"/>
          <p:cNvSpPr>
            <a:spLocks noGrp="1"/>
          </p:cNvSpPr>
          <p:nvPr>
            <p:ph type="sldNum" sz="quarter" idx="10"/>
          </p:nvPr>
        </p:nvSpPr>
        <p:spPr/>
        <p:txBody>
          <a:bodyPr/>
          <a:lstStyle/>
          <a:p>
            <a:fld id="{7F911DAC-A4E0-B04F-82A9-335C117827E1}" type="slidenum">
              <a:rPr lang="en-US" smtClean="0"/>
              <a:t>44</a:t>
            </a:fld>
            <a:endParaRPr lang="en-US"/>
          </a:p>
        </p:txBody>
      </p:sp>
    </p:spTree>
    <p:extLst>
      <p:ext uri="{BB962C8B-B14F-4D97-AF65-F5344CB8AC3E}">
        <p14:creationId xmlns:p14="http://schemas.microsoft.com/office/powerpoint/2010/main" val="3397169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 mismatch errors are caused because the model does not have a mechanism to recognize that the concept in the logical form needs to be copied from the question itself instead of trying to predict on its own. By introducing this mechanism we can alleviate this error</a:t>
            </a:r>
          </a:p>
        </p:txBody>
      </p:sp>
      <p:sp>
        <p:nvSpPr>
          <p:cNvPr id="4" name="Slide Number Placeholder 3"/>
          <p:cNvSpPr>
            <a:spLocks noGrp="1"/>
          </p:cNvSpPr>
          <p:nvPr>
            <p:ph type="sldNum" sz="quarter" idx="10"/>
          </p:nvPr>
        </p:nvSpPr>
        <p:spPr/>
        <p:txBody>
          <a:bodyPr/>
          <a:lstStyle/>
          <a:p>
            <a:fld id="{7F911DAC-A4E0-B04F-82A9-335C117827E1}" type="slidenum">
              <a:rPr lang="en-US" smtClean="0"/>
              <a:t>45</a:t>
            </a:fld>
            <a:endParaRPr lang="en-US"/>
          </a:p>
        </p:txBody>
      </p:sp>
    </p:spTree>
    <p:extLst>
      <p:ext uri="{BB962C8B-B14F-4D97-AF65-F5344CB8AC3E}">
        <p14:creationId xmlns:p14="http://schemas.microsoft.com/office/powerpoint/2010/main" val="1324804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using this advanced mechanism, attention based encoder-decoder RNN architecture with copy the accuracy improved to 80%. </a:t>
            </a:r>
          </a:p>
        </p:txBody>
      </p:sp>
      <p:sp>
        <p:nvSpPr>
          <p:cNvPr id="4" name="Slide Number Placeholder 3"/>
          <p:cNvSpPr>
            <a:spLocks noGrp="1"/>
          </p:cNvSpPr>
          <p:nvPr>
            <p:ph type="sldNum" sz="quarter" idx="10"/>
          </p:nvPr>
        </p:nvSpPr>
        <p:spPr/>
        <p:txBody>
          <a:bodyPr/>
          <a:lstStyle/>
          <a:p>
            <a:fld id="{7F911DAC-A4E0-B04F-82A9-335C117827E1}" type="slidenum">
              <a:rPr lang="en-US" smtClean="0"/>
              <a:t>46</a:t>
            </a:fld>
            <a:endParaRPr lang="en-US"/>
          </a:p>
        </p:txBody>
      </p:sp>
    </p:spTree>
    <p:extLst>
      <p:ext uri="{BB962C8B-B14F-4D97-AF65-F5344CB8AC3E}">
        <p14:creationId xmlns:p14="http://schemas.microsoft.com/office/powerpoint/2010/main" val="1370806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QA pipelines starts with understanding the question. Once the system understands the meaning or intent of the question, it can now extract the answer from the EMR record.</a:t>
            </a:r>
          </a:p>
        </p:txBody>
      </p:sp>
      <p:sp>
        <p:nvSpPr>
          <p:cNvPr id="4" name="Slide Number Placeholder 3"/>
          <p:cNvSpPr>
            <a:spLocks noGrp="1"/>
          </p:cNvSpPr>
          <p:nvPr>
            <p:ph type="sldNum" sz="quarter" idx="10"/>
          </p:nvPr>
        </p:nvSpPr>
        <p:spPr/>
        <p:txBody>
          <a:bodyPr/>
          <a:lstStyle/>
          <a:p>
            <a:fld id="{7F911DAC-A4E0-B04F-82A9-335C117827E1}" type="slidenum">
              <a:rPr lang="en-US" smtClean="0"/>
              <a:t>47</a:t>
            </a:fld>
            <a:endParaRPr lang="en-US"/>
          </a:p>
        </p:txBody>
      </p:sp>
    </p:spTree>
    <p:extLst>
      <p:ext uri="{BB962C8B-B14F-4D97-AF65-F5344CB8AC3E}">
        <p14:creationId xmlns:p14="http://schemas.microsoft.com/office/powerpoint/2010/main" val="3296702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 are two ways in which QA pipelines are implemented. 1) Information </a:t>
            </a:r>
            <a:r>
              <a:rPr lang="en-US" sz="1200" b="0" i="0" kern="1200" dirty="0" err="1">
                <a:solidFill>
                  <a:schemeClr val="tx1"/>
                </a:solidFill>
                <a:effectLst/>
                <a:latin typeface="+mn-lt"/>
                <a:ea typeface="+mn-ea"/>
                <a:cs typeface="+mn-cs"/>
              </a:rPr>
              <a:t>Retrival</a:t>
            </a:r>
            <a:r>
              <a:rPr lang="en-US" sz="1200" b="0" i="0" kern="1200" dirty="0">
                <a:solidFill>
                  <a:schemeClr val="tx1"/>
                </a:solidFill>
                <a:effectLst/>
                <a:latin typeface="+mn-lt"/>
                <a:ea typeface="+mn-ea"/>
                <a:cs typeface="+mn-cs"/>
              </a:rPr>
              <a:t> Based and 2) Knowledge Based.  Information retrieval systems generally return results only at a coarse </a:t>
            </a:r>
            <a:r>
              <a:rPr lang="en-US" sz="1200" b="0" i="0" kern="1200" dirty="0" err="1">
                <a:solidFill>
                  <a:schemeClr val="tx1"/>
                </a:solidFill>
                <a:effectLst/>
                <a:latin typeface="+mn-lt"/>
                <a:ea typeface="+mn-ea"/>
                <a:cs typeface="+mn-cs"/>
              </a:rPr>
              <a:t>level,like</a:t>
            </a:r>
            <a:r>
              <a:rPr lang="en-US" sz="1200" b="0" i="0" kern="1200" dirty="0">
                <a:solidFill>
                  <a:schemeClr val="tx1"/>
                </a:solidFill>
                <a:effectLst/>
                <a:latin typeface="+mn-lt"/>
                <a:ea typeface="+mn-ea"/>
                <a:cs typeface="+mn-cs"/>
              </a:rPr>
              <a:t> our search engines and since the physicians have a minimal amount of time to search for answers – often as little as two minutes, we will look at knowledge based system pipelines,</a:t>
            </a:r>
          </a:p>
          <a:p>
            <a:r>
              <a:rPr lang="en-US" sz="1200" b="0" i="0" kern="1200" dirty="0">
                <a:solidFill>
                  <a:schemeClr val="tx1"/>
                </a:solidFill>
                <a:effectLst/>
                <a:latin typeface="+mn-lt"/>
                <a:ea typeface="+mn-ea"/>
                <a:cs typeface="+mn-cs"/>
              </a:rPr>
              <a:t>For increased speed. The reason behind the speed advantage of these knowledge based systems is that the data to be retrieved is represented in structured form. The EMR data typically is combination of both structured and unstructured data. Structured data includes fields for medications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and unstructured data includes clinical notes written as free text. In order to use a knowledge based retrieval system we want to convert this combination of structured and unstructured data of EMRs to only structured data.</a:t>
            </a:r>
            <a:endParaRPr lang="en-US" dirty="0"/>
          </a:p>
          <a:p>
            <a:endParaRPr lang="en-US" dirty="0"/>
          </a:p>
        </p:txBody>
      </p:sp>
      <p:sp>
        <p:nvSpPr>
          <p:cNvPr id="4" name="Slide Number Placeholder 3"/>
          <p:cNvSpPr>
            <a:spLocks noGrp="1"/>
          </p:cNvSpPr>
          <p:nvPr>
            <p:ph type="sldNum" sz="quarter" idx="10"/>
          </p:nvPr>
        </p:nvSpPr>
        <p:spPr/>
        <p:txBody>
          <a:bodyPr/>
          <a:lstStyle/>
          <a:p>
            <a:fld id="{7F911DAC-A4E0-B04F-82A9-335C117827E1}" type="slidenum">
              <a:rPr lang="en-US" smtClean="0"/>
              <a:t>48</a:t>
            </a:fld>
            <a:endParaRPr lang="en-US"/>
          </a:p>
        </p:txBody>
      </p:sp>
    </p:spTree>
    <p:extLst>
      <p:ext uri="{BB962C8B-B14F-4D97-AF65-F5344CB8AC3E}">
        <p14:creationId xmlns:p14="http://schemas.microsoft.com/office/powerpoint/2010/main" val="3688316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Hence on the whole, the entire EMR record of a patient can be defined in terms of set of events and relations called semantic frames. Now assuming this is in place, we can now build a knowledge based QA system to answer physician question on EMRs.</a:t>
            </a:r>
          </a:p>
        </p:txBody>
      </p:sp>
      <p:sp>
        <p:nvSpPr>
          <p:cNvPr id="4" name="Slide Number Placeholder 3"/>
          <p:cNvSpPr>
            <a:spLocks noGrp="1"/>
          </p:cNvSpPr>
          <p:nvPr>
            <p:ph type="sldNum" sz="quarter" idx="10"/>
          </p:nvPr>
        </p:nvSpPr>
        <p:spPr/>
        <p:txBody>
          <a:bodyPr/>
          <a:lstStyle/>
          <a:p>
            <a:fld id="{7F911DAC-A4E0-B04F-82A9-335C117827E1}" type="slidenum">
              <a:rPr lang="en-US" smtClean="0"/>
              <a:t>49</a:t>
            </a:fld>
            <a:endParaRPr lang="en-US"/>
          </a:p>
        </p:txBody>
      </p:sp>
    </p:spTree>
    <p:extLst>
      <p:ext uri="{BB962C8B-B14F-4D97-AF65-F5344CB8AC3E}">
        <p14:creationId xmlns:p14="http://schemas.microsoft.com/office/powerpoint/2010/main" val="346393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team at IBM is currently trying to achieve this, converting EMR data to a structured format called semantic frames. Semantic frames simply are a set of events inter-related through relations.</a:t>
            </a:r>
          </a:p>
        </p:txBody>
      </p:sp>
      <p:sp>
        <p:nvSpPr>
          <p:cNvPr id="4" name="Slide Number Placeholder 3"/>
          <p:cNvSpPr>
            <a:spLocks noGrp="1"/>
          </p:cNvSpPr>
          <p:nvPr>
            <p:ph type="sldNum" sz="quarter" idx="10"/>
          </p:nvPr>
        </p:nvSpPr>
        <p:spPr/>
        <p:txBody>
          <a:bodyPr/>
          <a:lstStyle/>
          <a:p>
            <a:fld id="{7F911DAC-A4E0-B04F-82A9-335C117827E1}" type="slidenum">
              <a:rPr lang="en-US" smtClean="0"/>
              <a:t>5</a:t>
            </a:fld>
            <a:endParaRPr lang="en-US"/>
          </a:p>
        </p:txBody>
      </p:sp>
    </p:spTree>
    <p:extLst>
      <p:ext uri="{BB962C8B-B14F-4D97-AF65-F5344CB8AC3E}">
        <p14:creationId xmlns:p14="http://schemas.microsoft.com/office/powerpoint/2010/main" val="1764128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free text in a clinical note such as this, talking about the medication allergy of a patient, “here the patient on using labetalol experiences allergic symptoms of swellings”</a:t>
            </a:r>
          </a:p>
          <a:p>
            <a:r>
              <a:rPr lang="en-US" dirty="0"/>
              <a:t> can be represented in the semantic frames as a medication event with labetalol as the </a:t>
            </a:r>
            <a:r>
              <a:rPr lang="en-US" dirty="0" err="1"/>
              <a:t>atrribute</a:t>
            </a:r>
            <a:r>
              <a:rPr lang="en-US" dirty="0"/>
              <a:t> and symptom event with swelling as an attribute and these two inter-related through the relation “causes”. </a:t>
            </a:r>
          </a:p>
        </p:txBody>
      </p:sp>
      <p:sp>
        <p:nvSpPr>
          <p:cNvPr id="4" name="Slide Number Placeholder 3"/>
          <p:cNvSpPr>
            <a:spLocks noGrp="1"/>
          </p:cNvSpPr>
          <p:nvPr>
            <p:ph type="sldNum" sz="quarter" idx="10"/>
          </p:nvPr>
        </p:nvSpPr>
        <p:spPr/>
        <p:txBody>
          <a:bodyPr/>
          <a:lstStyle/>
          <a:p>
            <a:fld id="{7F911DAC-A4E0-B04F-82A9-335C117827E1}" type="slidenum">
              <a:rPr lang="en-US" smtClean="0"/>
              <a:t>6</a:t>
            </a:fld>
            <a:endParaRPr lang="en-US"/>
          </a:p>
        </p:txBody>
      </p:sp>
    </p:spTree>
    <p:extLst>
      <p:ext uri="{BB962C8B-B14F-4D97-AF65-F5344CB8AC3E}">
        <p14:creationId xmlns:p14="http://schemas.microsoft.com/office/powerpoint/2010/main" val="278297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knowledge based system pipeline on these semantic frames, first converts the question into a structured representation called logical forms. The logical forms are defined such that it makes the answer extraction from the structured data convenient. Here they are defined by the physicians at IBM to extract the events and relations defined in the semantic frames. Using this representation of the question, the system then simply searches the Semantic frames for the answer.  For example, here the question “Does he have any evidence of MI in EKG ?” needs to be converted into the logical form “”. Once this conversion is possible the system will understand that it needs to fetch </a:t>
            </a:r>
            <a:r>
              <a:rPr lang="en-US" dirty="0" err="1"/>
              <a:t>Labevent</a:t>
            </a:r>
            <a:r>
              <a:rPr lang="en-US" dirty="0"/>
              <a:t> (EKG) related to condition event(MI) </a:t>
            </a:r>
            <a:r>
              <a:rPr lang="en-US" dirty="0" err="1"/>
              <a:t>rby</a:t>
            </a:r>
            <a:r>
              <a:rPr lang="en-US" dirty="0"/>
              <a:t> the relation “indicates” Once these events in the semantic frames are extracted by the systems, It will look for the date  and result fields (marked x) in the lab event to answer the physician's question. These conversion of question to logical forms is called semantic parsing and using logical forms to answer the questions is Database querying. The focus of my current work and the </a:t>
            </a:r>
            <a:r>
              <a:rPr lang="en-US" dirty="0" err="1"/>
              <a:t>opic</a:t>
            </a:r>
            <a:r>
              <a:rPr lang="en-US" dirty="0"/>
              <a:t> of the presentation is to do semantic parsing. In the future we would like to do the database querying in order have an end to end EMR QA system.</a:t>
            </a:r>
          </a:p>
        </p:txBody>
      </p:sp>
      <p:sp>
        <p:nvSpPr>
          <p:cNvPr id="4" name="Slide Number Placeholder 3"/>
          <p:cNvSpPr>
            <a:spLocks noGrp="1"/>
          </p:cNvSpPr>
          <p:nvPr>
            <p:ph type="sldNum" sz="quarter" idx="10"/>
          </p:nvPr>
        </p:nvSpPr>
        <p:spPr/>
        <p:txBody>
          <a:bodyPr/>
          <a:lstStyle/>
          <a:p>
            <a:fld id="{7F911DAC-A4E0-B04F-82A9-335C117827E1}" type="slidenum">
              <a:rPr lang="en-US" smtClean="0"/>
              <a:t>7</a:t>
            </a:fld>
            <a:endParaRPr lang="en-US"/>
          </a:p>
        </p:txBody>
      </p:sp>
    </p:spTree>
    <p:extLst>
      <p:ext uri="{BB962C8B-B14F-4D97-AF65-F5344CB8AC3E}">
        <p14:creationId xmlns:p14="http://schemas.microsoft.com/office/powerpoint/2010/main" val="136080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i2b2 dataset, has annotations introduced as a part of the following challenges.  The medication challenge for example has annotation of  “” and the relations challenge has annotations has annotations of problem, treatments and their tests. We make use of all the annotations from these </a:t>
            </a:r>
            <a:r>
              <a:rPr lang="en-US" dirty="0" err="1"/>
              <a:t>challeges</a:t>
            </a:r>
            <a:r>
              <a:rPr lang="en-US" dirty="0"/>
              <a:t> to develop large scale questions-logical forms dataset. We do so by following the given procedure:</a:t>
            </a:r>
          </a:p>
          <a:p>
            <a:endParaRPr lang="en-US" dirty="0"/>
          </a:p>
        </p:txBody>
      </p:sp>
      <p:sp>
        <p:nvSpPr>
          <p:cNvPr id="4" name="Slide Number Placeholder 3"/>
          <p:cNvSpPr>
            <a:spLocks noGrp="1"/>
          </p:cNvSpPr>
          <p:nvPr>
            <p:ph type="sldNum" sz="quarter" idx="10"/>
          </p:nvPr>
        </p:nvSpPr>
        <p:spPr/>
        <p:txBody>
          <a:bodyPr/>
          <a:lstStyle/>
          <a:p>
            <a:fld id="{7F911DAC-A4E0-B04F-82A9-335C117827E1}" type="slidenum">
              <a:rPr lang="en-US" smtClean="0"/>
              <a:t>10</a:t>
            </a:fld>
            <a:endParaRPr lang="en-US"/>
          </a:p>
        </p:txBody>
      </p:sp>
    </p:spTree>
    <p:extLst>
      <p:ext uri="{BB962C8B-B14F-4D97-AF65-F5344CB8AC3E}">
        <p14:creationId xmlns:p14="http://schemas.microsoft.com/office/powerpoint/2010/main" val="1508663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a:t>
            </a:r>
            <a:r>
              <a:rPr lang="en-US" dirty="0" err="1"/>
              <a:t>goin</a:t>
            </a:r>
            <a:r>
              <a:rPr lang="en-US" dirty="0"/>
              <a:t> from annotation to value</a:t>
            </a:r>
          </a:p>
        </p:txBody>
      </p:sp>
      <p:sp>
        <p:nvSpPr>
          <p:cNvPr id="4" name="Slide Number Placeholder 3"/>
          <p:cNvSpPr>
            <a:spLocks noGrp="1"/>
          </p:cNvSpPr>
          <p:nvPr>
            <p:ph type="sldNum" sz="quarter" idx="10"/>
          </p:nvPr>
        </p:nvSpPr>
        <p:spPr/>
        <p:txBody>
          <a:bodyPr/>
          <a:lstStyle/>
          <a:p>
            <a:fld id="{7F911DAC-A4E0-B04F-82A9-335C117827E1}" type="slidenum">
              <a:rPr lang="en-US" smtClean="0"/>
              <a:t>11</a:t>
            </a:fld>
            <a:endParaRPr lang="en-US"/>
          </a:p>
        </p:txBody>
      </p:sp>
    </p:spTree>
    <p:extLst>
      <p:ext uri="{BB962C8B-B14F-4D97-AF65-F5344CB8AC3E}">
        <p14:creationId xmlns:p14="http://schemas.microsoft.com/office/powerpoint/2010/main" val="268944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following this process across all the i2b2 challenges, we developed a total of  44 logical form templates. This number is indicative of the range of answer concepts covered in the dataset, like date, result, problem, test.  The total number question templates generated is, this number is greater than the logical form templates because multiple questions can map to a single logical form. Some of the questions were introduced to ensure syntactic variability in questions, because questions can be phrased differently by physicians. BY using these templates, and using the i2b2 template values to fill these templates we generated a total of   K questions and logical forms.</a:t>
            </a:r>
          </a:p>
        </p:txBody>
      </p:sp>
      <p:sp>
        <p:nvSpPr>
          <p:cNvPr id="4" name="Slide Number Placeholder 3"/>
          <p:cNvSpPr>
            <a:spLocks noGrp="1"/>
          </p:cNvSpPr>
          <p:nvPr>
            <p:ph type="sldNum" sz="quarter" idx="10"/>
          </p:nvPr>
        </p:nvSpPr>
        <p:spPr/>
        <p:txBody>
          <a:bodyPr/>
          <a:lstStyle/>
          <a:p>
            <a:fld id="{7F911DAC-A4E0-B04F-82A9-335C117827E1}" type="slidenum">
              <a:rPr lang="en-US" smtClean="0"/>
              <a:t>15</a:t>
            </a:fld>
            <a:endParaRPr lang="en-US"/>
          </a:p>
        </p:txBody>
      </p:sp>
    </p:spTree>
    <p:extLst>
      <p:ext uri="{BB962C8B-B14F-4D97-AF65-F5344CB8AC3E}">
        <p14:creationId xmlns:p14="http://schemas.microsoft.com/office/powerpoint/2010/main" val="366509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1593" y="2612670"/>
            <a:ext cx="8948814" cy="1379330"/>
          </a:xfrm>
        </p:spPr>
        <p:txBody>
          <a:bodyPr wrap="none" anchor="t">
            <a:normAutofit/>
          </a:bodyPr>
          <a:lstStyle>
            <a:lvl1pPr algn="ctr">
              <a:defRPr sz="54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dirty="0"/>
              <a:t>Click to edit Master title style</a:t>
            </a:r>
          </a:p>
        </p:txBody>
      </p:sp>
      <p:sp>
        <p:nvSpPr>
          <p:cNvPr id="3" name="Subtitle 2"/>
          <p:cNvSpPr>
            <a:spLocks noGrp="1"/>
          </p:cNvSpPr>
          <p:nvPr>
            <p:ph type="subTitle" idx="1"/>
          </p:nvPr>
        </p:nvSpPr>
        <p:spPr>
          <a:xfrm>
            <a:off x="1343280" y="4535428"/>
            <a:ext cx="9712648" cy="754025"/>
          </a:xfrm>
        </p:spPr>
        <p:txBody>
          <a:bodyPr anchor="b">
            <a:normAutofit/>
          </a:bodyPr>
          <a:lstStyle>
            <a:lvl1pPr marL="0" indent="0" algn="ct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fld id="{9B089A29-1ABC-B342-9A4A-2B9668C62238}"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667AC2-9C24-244F-83A4-A26454FEF0FD}" type="slidenum">
              <a:rPr lang="en-US" smtClean="0"/>
              <a:t>‹#›</a:t>
            </a:fld>
            <a:endParaRPr lang="en-US"/>
          </a:p>
        </p:txBody>
      </p:sp>
    </p:spTree>
    <p:extLst>
      <p:ext uri="{BB962C8B-B14F-4D97-AF65-F5344CB8AC3E}">
        <p14:creationId xmlns:p14="http://schemas.microsoft.com/office/powerpoint/2010/main" val="111209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089A29-1ABC-B342-9A4A-2B9668C62238}"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67AC2-9C24-244F-83A4-A26454FEF0FD}" type="slidenum">
              <a:rPr lang="en-US" smtClean="0"/>
              <a:t>‹#›</a:t>
            </a:fld>
            <a:endParaRPr lang="en-US"/>
          </a:p>
        </p:txBody>
      </p:sp>
    </p:spTree>
    <p:extLst>
      <p:ext uri="{BB962C8B-B14F-4D97-AF65-F5344CB8AC3E}">
        <p14:creationId xmlns:p14="http://schemas.microsoft.com/office/powerpoint/2010/main" val="161221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089A29-1ABC-B342-9A4A-2B9668C62238}"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67AC2-9C24-244F-83A4-A26454FEF0FD}" type="slidenum">
              <a:rPr lang="en-US" smtClean="0"/>
              <a:t>‹#›</a:t>
            </a:fld>
            <a:endParaRPr lang="en-US"/>
          </a:p>
        </p:txBody>
      </p:sp>
    </p:spTree>
    <p:extLst>
      <p:ext uri="{BB962C8B-B14F-4D97-AF65-F5344CB8AC3E}">
        <p14:creationId xmlns:p14="http://schemas.microsoft.com/office/powerpoint/2010/main" val="3742655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089A29-1ABC-B342-9A4A-2B9668C62238}"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67AC2-9C24-244F-83A4-A26454FEF0FD}"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53880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089A29-1ABC-B342-9A4A-2B9668C62238}"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67AC2-9C24-244F-83A4-A26454FEF0FD}" type="slidenum">
              <a:rPr lang="en-US" smtClean="0"/>
              <a:t>‹#›</a:t>
            </a:fld>
            <a:endParaRPr lang="en-US"/>
          </a:p>
        </p:txBody>
      </p:sp>
    </p:spTree>
    <p:extLst>
      <p:ext uri="{BB962C8B-B14F-4D97-AF65-F5344CB8AC3E}">
        <p14:creationId xmlns:p14="http://schemas.microsoft.com/office/powerpoint/2010/main" val="645473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089A29-1ABC-B342-9A4A-2B9668C62238}"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67AC2-9C24-244F-83A4-A26454FEF0FD}" type="slidenum">
              <a:rPr lang="en-US" smtClean="0"/>
              <a:t>‹#›</a:t>
            </a:fld>
            <a:endParaRPr lang="en-US"/>
          </a:p>
        </p:txBody>
      </p:sp>
    </p:spTree>
    <p:extLst>
      <p:ext uri="{BB962C8B-B14F-4D97-AF65-F5344CB8AC3E}">
        <p14:creationId xmlns:p14="http://schemas.microsoft.com/office/powerpoint/2010/main" val="3120417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089A29-1ABC-B342-9A4A-2B9668C62238}"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67AC2-9C24-244F-83A4-A26454FEF0FD}" type="slidenum">
              <a:rPr lang="en-US" smtClean="0"/>
              <a:t>‹#›</a:t>
            </a:fld>
            <a:endParaRPr lang="en-US"/>
          </a:p>
        </p:txBody>
      </p:sp>
    </p:spTree>
    <p:extLst>
      <p:ext uri="{BB962C8B-B14F-4D97-AF65-F5344CB8AC3E}">
        <p14:creationId xmlns:p14="http://schemas.microsoft.com/office/powerpoint/2010/main" val="4123144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089A29-1ABC-B342-9A4A-2B9668C62238}"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67AC2-9C24-244F-83A4-A26454FEF0FD}" type="slidenum">
              <a:rPr lang="en-US" smtClean="0"/>
              <a:t>‹#›</a:t>
            </a:fld>
            <a:endParaRPr lang="en-US"/>
          </a:p>
        </p:txBody>
      </p:sp>
    </p:spTree>
    <p:extLst>
      <p:ext uri="{BB962C8B-B14F-4D97-AF65-F5344CB8AC3E}">
        <p14:creationId xmlns:p14="http://schemas.microsoft.com/office/powerpoint/2010/main" val="258644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089A29-1ABC-B342-9A4A-2B9668C62238}"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67AC2-9C24-244F-83A4-A26454FEF0FD}" type="slidenum">
              <a:rPr lang="en-US" smtClean="0"/>
              <a:t>‹#›</a:t>
            </a:fld>
            <a:endParaRPr lang="en-US"/>
          </a:p>
        </p:txBody>
      </p:sp>
    </p:spTree>
    <p:extLst>
      <p:ext uri="{BB962C8B-B14F-4D97-AF65-F5344CB8AC3E}">
        <p14:creationId xmlns:p14="http://schemas.microsoft.com/office/powerpoint/2010/main" val="357302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089A29-1ABC-B342-9A4A-2B9668C62238}"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939074" y="207871"/>
            <a:ext cx="2743200" cy="365125"/>
          </a:xfrm>
        </p:spPr>
        <p:txBody>
          <a:bodyPr/>
          <a:lstStyle/>
          <a:p>
            <a:endParaRPr lang="en-US" dirty="0"/>
          </a:p>
        </p:txBody>
      </p:sp>
      <p:sp>
        <p:nvSpPr>
          <p:cNvPr id="2" name="Title 1">
            <a:extLst>
              <a:ext uri="{FF2B5EF4-FFF2-40B4-BE49-F238E27FC236}">
                <a16:creationId xmlns:a16="http://schemas.microsoft.com/office/drawing/2014/main" id="{37D802B0-F9D0-4CC9-AA38-10B031DB6632}"/>
              </a:ext>
            </a:extLst>
          </p:cNvPr>
          <p:cNvSpPr>
            <a:spLocks noGrp="1"/>
          </p:cNvSpPr>
          <p:nvPr>
            <p:ph type="title"/>
          </p:nvPr>
        </p:nvSpPr>
        <p:spPr/>
        <p:txBody>
          <a:bodyPr>
            <a:norm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89125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dirty="0"/>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089A29-1ABC-B342-9A4A-2B9668C62238}"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67AC2-9C24-244F-83A4-A26454FEF0FD}" type="slidenum">
              <a:rPr lang="en-US" smtClean="0"/>
              <a:t>‹#›</a:t>
            </a:fld>
            <a:endParaRPr lang="en-US"/>
          </a:p>
        </p:txBody>
      </p:sp>
    </p:spTree>
    <p:extLst>
      <p:ext uri="{BB962C8B-B14F-4D97-AF65-F5344CB8AC3E}">
        <p14:creationId xmlns:p14="http://schemas.microsoft.com/office/powerpoint/2010/main" val="996102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089A29-1ABC-B342-9A4A-2B9668C62238}"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67AC2-9C24-244F-83A4-A26454FEF0FD}" type="slidenum">
              <a:rPr lang="en-US" smtClean="0"/>
              <a:t>‹#›</a:t>
            </a:fld>
            <a:endParaRPr lang="en-US"/>
          </a:p>
        </p:txBody>
      </p:sp>
    </p:spTree>
    <p:extLst>
      <p:ext uri="{BB962C8B-B14F-4D97-AF65-F5344CB8AC3E}">
        <p14:creationId xmlns:p14="http://schemas.microsoft.com/office/powerpoint/2010/main" val="167182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089A29-1ABC-B342-9A4A-2B9668C62238}"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667AC2-9C24-244F-83A4-A26454FEF0FD}" type="slidenum">
              <a:rPr lang="en-US" smtClean="0"/>
              <a:t>‹#›</a:t>
            </a:fld>
            <a:endParaRPr lang="en-US"/>
          </a:p>
        </p:txBody>
      </p:sp>
    </p:spTree>
    <p:extLst>
      <p:ext uri="{BB962C8B-B14F-4D97-AF65-F5344CB8AC3E}">
        <p14:creationId xmlns:p14="http://schemas.microsoft.com/office/powerpoint/2010/main" val="149028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089A29-1ABC-B342-9A4A-2B9668C62238}"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67AC2-9C24-244F-83A4-A26454FEF0FD}" type="slidenum">
              <a:rPr lang="en-US" smtClean="0"/>
              <a:t>‹#›</a:t>
            </a:fld>
            <a:endParaRPr lang="en-US"/>
          </a:p>
        </p:txBody>
      </p:sp>
    </p:spTree>
    <p:extLst>
      <p:ext uri="{BB962C8B-B14F-4D97-AF65-F5344CB8AC3E}">
        <p14:creationId xmlns:p14="http://schemas.microsoft.com/office/powerpoint/2010/main" val="52607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89A29-1ABC-B342-9A4A-2B9668C62238}"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667AC2-9C24-244F-83A4-A26454FEF0FD}" type="slidenum">
              <a:rPr lang="en-US" smtClean="0"/>
              <a:t>‹#›</a:t>
            </a:fld>
            <a:endParaRPr lang="en-US"/>
          </a:p>
        </p:txBody>
      </p:sp>
    </p:spTree>
    <p:extLst>
      <p:ext uri="{BB962C8B-B14F-4D97-AF65-F5344CB8AC3E}">
        <p14:creationId xmlns:p14="http://schemas.microsoft.com/office/powerpoint/2010/main" val="210383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089A29-1ABC-B342-9A4A-2B9668C62238}"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67AC2-9C24-244F-83A4-A26454FEF0FD}" type="slidenum">
              <a:rPr lang="en-US" smtClean="0"/>
              <a:t>‹#›</a:t>
            </a:fld>
            <a:endParaRPr lang="en-US"/>
          </a:p>
        </p:txBody>
      </p:sp>
    </p:spTree>
    <p:extLst>
      <p:ext uri="{BB962C8B-B14F-4D97-AF65-F5344CB8AC3E}">
        <p14:creationId xmlns:p14="http://schemas.microsoft.com/office/powerpoint/2010/main" val="130041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089A29-1ABC-B342-9A4A-2B9668C62238}"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667AC2-9C24-244F-83A4-A26454FEF0FD}" type="slidenum">
              <a:rPr lang="en-US" smtClean="0"/>
              <a:t>‹#›</a:t>
            </a:fld>
            <a:endParaRPr lang="en-US"/>
          </a:p>
        </p:txBody>
      </p:sp>
    </p:spTree>
    <p:extLst>
      <p:ext uri="{BB962C8B-B14F-4D97-AF65-F5344CB8AC3E}">
        <p14:creationId xmlns:p14="http://schemas.microsoft.com/office/powerpoint/2010/main" val="88061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B089A29-1ABC-B342-9A4A-2B9668C62238}"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6667AC2-9C24-244F-83A4-A26454FEF0FD}" type="slidenum">
              <a:rPr lang="en-US" smtClean="0"/>
              <a:t>‹#›</a:t>
            </a:fld>
            <a:endParaRPr lang="en-US"/>
          </a:p>
        </p:txBody>
      </p:sp>
    </p:spTree>
    <p:extLst>
      <p:ext uri="{BB962C8B-B14F-4D97-AF65-F5344CB8AC3E}">
        <p14:creationId xmlns:p14="http://schemas.microsoft.com/office/powerpoint/2010/main" val="2958107312"/>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p:txStyles>
    <p:titleStyle>
      <a:lvl1pPr algn="l" defTabSz="914400" rtl="0" eaLnBrk="1" latinLnBrk="0" hangingPunct="1">
        <a:lnSpc>
          <a:spcPct val="90000"/>
        </a:lnSpc>
        <a:spcBef>
          <a:spcPct val="0"/>
        </a:spcBef>
        <a:buNone/>
        <a:defRPr sz="40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48487" y="1049862"/>
            <a:ext cx="10058400" cy="3566160"/>
          </a:xfrm>
        </p:spPr>
        <p:txBody>
          <a:bodyPr/>
          <a:lstStyle/>
          <a:p>
            <a:pPr algn="ctr"/>
            <a:r>
              <a:rPr lang="en-US" sz="4800" dirty="0"/>
              <a:t>Learning  Logical  Forms  for </a:t>
            </a:r>
            <a:br>
              <a:rPr lang="en-US" sz="4800" dirty="0"/>
            </a:br>
            <a:r>
              <a:rPr lang="en-US" sz="4800" dirty="0"/>
              <a:t>EMR  Questions  using </a:t>
            </a:r>
            <a:br>
              <a:rPr lang="en-US" sz="4800" dirty="0"/>
            </a:br>
            <a:r>
              <a:rPr lang="en-US" sz="4800" dirty="0"/>
              <a:t>Recurrent  Neural  Networks</a:t>
            </a:r>
          </a:p>
        </p:txBody>
      </p:sp>
      <p:sp>
        <p:nvSpPr>
          <p:cNvPr id="3" name="Subtitle 2"/>
          <p:cNvSpPr>
            <a:spLocks noGrp="1"/>
          </p:cNvSpPr>
          <p:nvPr>
            <p:ph type="subTitle" idx="1"/>
          </p:nvPr>
        </p:nvSpPr>
        <p:spPr>
          <a:xfrm>
            <a:off x="1508917" y="3162258"/>
            <a:ext cx="9144000" cy="1444524"/>
          </a:xfrm>
        </p:spPr>
        <p:txBody>
          <a:bodyPr>
            <a:normAutofit/>
          </a:bodyPr>
          <a:lstStyle/>
          <a:p>
            <a:pPr algn="ctr"/>
            <a:r>
              <a:rPr lang="en-US" dirty="0"/>
              <a:t>Anusri Pampari        Preethi Raghavan</a:t>
            </a:r>
          </a:p>
          <a:p>
            <a:pPr algn="ctr"/>
            <a:r>
              <a:rPr lang="en-US" dirty="0"/>
              <a:t>      UIUC	                  IBM Research</a:t>
            </a:r>
          </a:p>
        </p:txBody>
      </p:sp>
      <p:sp>
        <p:nvSpPr>
          <p:cNvPr id="5" name="Subtitle 2">
            <a:extLst>
              <a:ext uri="{FF2B5EF4-FFF2-40B4-BE49-F238E27FC236}">
                <a16:creationId xmlns:a16="http://schemas.microsoft.com/office/drawing/2014/main" id="{1D97B67B-F79D-4B3A-BD9A-409DBC9C7DC8}"/>
              </a:ext>
            </a:extLst>
          </p:cNvPr>
          <p:cNvSpPr txBox="1">
            <a:spLocks/>
          </p:cNvSpPr>
          <p:nvPr/>
        </p:nvSpPr>
        <p:spPr>
          <a:xfrm>
            <a:off x="1420935" y="4082701"/>
            <a:ext cx="9144000" cy="1444524"/>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a:t>AMIA NLP, WG 2017</a:t>
            </a:r>
          </a:p>
        </p:txBody>
      </p:sp>
    </p:spTree>
    <p:extLst>
      <p:ext uri="{BB962C8B-B14F-4D97-AF65-F5344CB8AC3E}">
        <p14:creationId xmlns:p14="http://schemas.microsoft.com/office/powerpoint/2010/main" val="425161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4371"/>
            <a:ext cx="10364451" cy="1596177"/>
          </a:xfrm>
        </p:spPr>
        <p:txBody>
          <a:bodyPr/>
          <a:lstStyle/>
          <a:p>
            <a:r>
              <a:rPr lang="en-US" dirty="0"/>
              <a:t>I2b2 Dataset</a:t>
            </a:r>
          </a:p>
        </p:txBody>
      </p:sp>
      <p:graphicFrame>
        <p:nvGraphicFramePr>
          <p:cNvPr id="4" name="Table 3"/>
          <p:cNvGraphicFramePr>
            <a:graphicFrameLocks noGrp="1"/>
          </p:cNvGraphicFramePr>
          <p:nvPr>
            <p:extLst>
              <p:ext uri="{D42A27DB-BD31-4B8C-83A1-F6EECF244321}">
                <p14:modId xmlns:p14="http://schemas.microsoft.com/office/powerpoint/2010/main" val="3730242602"/>
              </p:ext>
            </p:extLst>
          </p:nvPr>
        </p:nvGraphicFramePr>
        <p:xfrm>
          <a:off x="762625" y="1540975"/>
          <a:ext cx="10515600" cy="4330953"/>
        </p:xfrm>
        <a:graphic>
          <a:graphicData uri="http://schemas.openxmlformats.org/drawingml/2006/table">
            <a:tbl>
              <a:tblPr firstRow="1" bandRow="1">
                <a:tableStyleId>{912C8C85-51F0-491E-9774-3900AFEF0FD7}</a:tableStyleId>
              </a:tblPr>
              <a:tblGrid>
                <a:gridCol w="5257800">
                  <a:extLst>
                    <a:ext uri="{9D8B030D-6E8A-4147-A177-3AD203B41FA5}">
                      <a16:colId xmlns:a16="http://schemas.microsoft.com/office/drawing/2014/main" val="1207907981"/>
                    </a:ext>
                  </a:extLst>
                </a:gridCol>
                <a:gridCol w="5257800">
                  <a:extLst>
                    <a:ext uri="{9D8B030D-6E8A-4147-A177-3AD203B41FA5}">
                      <a16:colId xmlns:a16="http://schemas.microsoft.com/office/drawing/2014/main" val="4114508196"/>
                    </a:ext>
                  </a:extLst>
                </a:gridCol>
              </a:tblGrid>
              <a:tr h="377375">
                <a:tc>
                  <a:txBody>
                    <a:bodyPr/>
                    <a:lstStyle/>
                    <a:p>
                      <a:pPr algn="ctr"/>
                      <a:r>
                        <a:rPr lang="en-US" sz="2000" b="0" dirty="0">
                          <a:solidFill>
                            <a:schemeClr val="tx1"/>
                          </a:solidFill>
                        </a:rPr>
                        <a:t>Existing</a:t>
                      </a:r>
                      <a:r>
                        <a:rPr lang="en-US" sz="2000" b="0" baseline="0" dirty="0">
                          <a:solidFill>
                            <a:schemeClr val="tx1"/>
                          </a:solidFill>
                        </a:rPr>
                        <a:t> Annotated NLP Datasets</a:t>
                      </a:r>
                      <a:endParaRPr lang="en-US" sz="2000" b="0" dirty="0">
                        <a:solidFill>
                          <a:schemeClr val="tx1"/>
                        </a:solidFill>
                      </a:endParaRPr>
                    </a:p>
                  </a:txBody>
                  <a:tcP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2000" b="0" dirty="0">
                          <a:solidFill>
                            <a:schemeClr val="tx1"/>
                          </a:solidFill>
                        </a:rPr>
                        <a:t>Using Annotations/Context</a:t>
                      </a:r>
                    </a:p>
                  </a:txBody>
                  <a:tcP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784424302"/>
                  </a:ext>
                </a:extLst>
              </a:tr>
              <a:tr h="345186">
                <a:tc>
                  <a:txBody>
                    <a:bodyPr/>
                    <a:lstStyle/>
                    <a:p>
                      <a:pPr algn="ctr"/>
                      <a:r>
                        <a:rPr lang="en-US" sz="2000" dirty="0">
                          <a:effectLst/>
                        </a:rPr>
                        <a:t>2006 Deidentification and Smoking Challenge</a:t>
                      </a:r>
                      <a:endParaRPr lang="en-US" sz="2000" dirty="0"/>
                    </a:p>
                  </a:txBody>
                  <a:tcPr>
                    <a:lnR w="12700" cap="flat" cmpd="sng" algn="ctr">
                      <a:solidFill>
                        <a:schemeClr val="tx1"/>
                      </a:solidFill>
                      <a:prstDash val="solid"/>
                      <a:round/>
                      <a:headEnd type="none" w="med" len="med"/>
                      <a:tailEnd type="none" w="med" len="med"/>
                    </a:lnR>
                  </a:tcPr>
                </a:tc>
                <a:tc>
                  <a:txBody>
                    <a:bodyPr/>
                    <a:lstStyle/>
                    <a:p>
                      <a:pPr algn="ctr"/>
                      <a:r>
                        <a:rPr lang="en-US" sz="2000" dirty="0"/>
                        <a:t>context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991308"/>
                  </a:ext>
                </a:extLst>
              </a:tr>
              <a:tr h="402284">
                <a:tc>
                  <a:txBody>
                    <a:bodyPr/>
                    <a:lstStyle/>
                    <a:p>
                      <a:pPr algn="ctr"/>
                      <a:r>
                        <a:rPr lang="en-US" sz="2000" dirty="0">
                          <a:effectLst/>
                        </a:rPr>
                        <a:t>2008 Obesity Challenge</a:t>
                      </a:r>
                      <a:endParaRPr lang="en-US" sz="2000" dirty="0"/>
                    </a:p>
                  </a:txBody>
                  <a:tcPr>
                    <a:lnR w="12700" cap="flat" cmpd="sng" algn="ctr">
                      <a:solidFill>
                        <a:schemeClr val="tx1"/>
                      </a:solidFill>
                      <a:prstDash val="solid"/>
                      <a:round/>
                      <a:headEnd type="none" w="med" len="med"/>
                      <a:tailEnd type="none" w="med" len="med"/>
                    </a:lnR>
                  </a:tcPr>
                </a:tc>
                <a:tc>
                  <a:txBody>
                    <a:bodyPr/>
                    <a:lstStyle/>
                    <a:p>
                      <a:pPr algn="ctr"/>
                      <a:r>
                        <a:rPr lang="en-US" sz="2000" dirty="0"/>
                        <a:t>context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91997649"/>
                  </a:ext>
                </a:extLst>
              </a:tr>
              <a:tr h="607833">
                <a:tc>
                  <a:txBody>
                    <a:bodyPr/>
                    <a:lstStyle/>
                    <a:p>
                      <a:pPr algn="ctr"/>
                      <a:r>
                        <a:rPr lang="en-US" sz="2000" dirty="0"/>
                        <a:t>2009 Medication Challenge</a:t>
                      </a:r>
                    </a:p>
                  </a:txBody>
                  <a:tcPr>
                    <a:lnR w="12700" cap="flat" cmpd="sng" algn="ctr">
                      <a:solidFill>
                        <a:schemeClr val="tx1"/>
                      </a:solidFill>
                      <a:prstDash val="solid"/>
                      <a:round/>
                      <a:headEnd type="none" w="med" len="med"/>
                      <a:tailEnd type="none" w="med" len="med"/>
                    </a:lnR>
                  </a:tcPr>
                </a:tc>
                <a:tc>
                  <a:txBody>
                    <a:bodyPr/>
                    <a:lstStyle/>
                    <a:p>
                      <a:pPr algn="ctr"/>
                      <a:r>
                        <a:rPr lang="en-US" sz="2000" dirty="0"/>
                        <a:t>medications, their dosages, modes, frequencies, durations, and reasons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93319199"/>
                  </a:ext>
                </a:extLst>
              </a:tr>
              <a:tr h="388985">
                <a:tc>
                  <a:txBody>
                    <a:bodyPr/>
                    <a:lstStyle/>
                    <a:p>
                      <a:pPr algn="ctr"/>
                      <a:r>
                        <a:rPr lang="en-US" sz="2000" dirty="0"/>
                        <a:t>2010 Relations Challenge</a:t>
                      </a:r>
                    </a:p>
                  </a:txBody>
                  <a:tcPr>
                    <a:lnR w="12700" cap="flat" cmpd="sng" algn="ctr">
                      <a:solidFill>
                        <a:schemeClr val="tx1"/>
                      </a:solidFill>
                      <a:prstDash val="solid"/>
                      <a:round/>
                      <a:headEnd type="none" w="med" len="med"/>
                      <a:tailEnd type="none" w="med" len="med"/>
                    </a:lnR>
                  </a:tcPr>
                </a:tc>
                <a:tc>
                  <a:txBody>
                    <a:bodyPr/>
                    <a:lstStyle/>
                    <a:p>
                      <a:pPr algn="ctr"/>
                      <a:r>
                        <a:rPr lang="en-US" sz="2000" dirty="0"/>
                        <a:t>Medical problem, their treatments and tests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94737514"/>
                  </a:ext>
                </a:extLst>
              </a:tr>
              <a:tr h="388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chemeClr val="tx1"/>
                          </a:solidFill>
                          <a:effectLst/>
                          <a:latin typeface="+mn-lt"/>
                          <a:ea typeface="+mn-ea"/>
                          <a:cs typeface="+mn-cs"/>
                        </a:rPr>
                        <a:t>2011 Coreference Challenge</a:t>
                      </a:r>
                    </a:p>
                  </a:txBody>
                  <a:tcPr>
                    <a:lnR w="12700" cap="flat" cmpd="sng" algn="ctr">
                      <a:solidFill>
                        <a:schemeClr val="tx1"/>
                      </a:solidFill>
                      <a:prstDash val="solid"/>
                      <a:round/>
                      <a:headEnd type="none" w="med" len="med"/>
                      <a:tailEnd type="none" w="med" len="med"/>
                    </a:lnR>
                  </a:tcPr>
                </a:tc>
                <a:tc>
                  <a:txBody>
                    <a:bodyPr/>
                    <a:lstStyle/>
                    <a:p>
                      <a:pPr algn="ctr"/>
                      <a:r>
                        <a:rPr lang="en-US" sz="2000" dirty="0"/>
                        <a:t>Problem, tests, treatment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0239014"/>
                  </a:ext>
                </a:extLst>
              </a:tr>
              <a:tr h="4983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chemeClr val="tx1"/>
                          </a:solidFill>
                          <a:effectLst/>
                          <a:latin typeface="+mn-lt"/>
                          <a:ea typeface="+mn-ea"/>
                          <a:cs typeface="+mn-cs"/>
                        </a:rPr>
                        <a:t>2012 Temporal Relations Challenge</a:t>
                      </a:r>
                    </a:p>
                  </a:txBody>
                  <a:tcPr>
                    <a:lnR w="12700" cap="flat" cmpd="sng" algn="ctr">
                      <a:solidFill>
                        <a:schemeClr val="tx1"/>
                      </a:solidFill>
                      <a:prstDash val="solid"/>
                      <a:round/>
                      <a:headEnd type="none" w="med" len="med"/>
                      <a:tailEnd type="none" w="med" len="med"/>
                    </a:lnR>
                  </a:tcPr>
                </a:tc>
                <a:tc>
                  <a:txBody>
                    <a:bodyPr/>
                    <a:lstStyle/>
                    <a:p>
                      <a:pPr algn="ctr"/>
                      <a:r>
                        <a:rPr lang="en-US" sz="2000" dirty="0"/>
                        <a:t>Time relations between problem, test and treatment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55931772"/>
                  </a:ext>
                </a:extLst>
              </a:tr>
              <a:tr h="941629">
                <a:tc>
                  <a:txBody>
                    <a:bodyPr/>
                    <a:lstStyle/>
                    <a:p>
                      <a:pPr algn="ctr"/>
                      <a:r>
                        <a:rPr lang="en-US" sz="2000" dirty="0"/>
                        <a:t>2014</a:t>
                      </a:r>
                      <a:r>
                        <a:rPr lang="en-US" sz="2000" baseline="0" dirty="0"/>
                        <a:t> Heart Disease Risk Identification Challenge</a:t>
                      </a:r>
                    </a:p>
                  </a:txBody>
                  <a:tcPr>
                    <a:lnR w="12700" cap="flat" cmpd="sng" algn="ctr">
                      <a:solidFill>
                        <a:schemeClr val="tx1"/>
                      </a:solidFill>
                      <a:prstDash val="solid"/>
                      <a:round/>
                      <a:headEnd type="none" w="med" len="med"/>
                      <a:tailEnd type="none" w="med" len="med"/>
                    </a:lnR>
                  </a:tcPr>
                </a:tc>
                <a:tc>
                  <a:txBody>
                    <a:bodyPr/>
                    <a:lstStyle/>
                    <a:p>
                      <a:pPr algn="ctr"/>
                      <a:r>
                        <a:rPr lang="en-US" sz="2000" dirty="0"/>
                        <a:t>Vital, test and treatment indicators of diabetes, CAD, Hyperlipidemia</a:t>
                      </a:r>
                      <a:r>
                        <a:rPr lang="en-US" sz="2000" baseline="0" dirty="0"/>
                        <a:t> and hypertension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18043266"/>
                  </a:ext>
                </a:extLst>
              </a:tr>
            </a:tbl>
          </a:graphicData>
        </a:graphic>
      </p:graphicFrame>
    </p:spTree>
    <p:extLst>
      <p:ext uri="{BB962C8B-B14F-4D97-AF65-F5344CB8AC3E}">
        <p14:creationId xmlns:p14="http://schemas.microsoft.com/office/powerpoint/2010/main" val="1082653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9AE61-5B7A-4441-BD0E-86E2E43838A8}"/>
              </a:ext>
            </a:extLst>
          </p:cNvPr>
          <p:cNvSpPr>
            <a:spLocks noGrp="1"/>
          </p:cNvSpPr>
          <p:nvPr>
            <p:ph type="title"/>
          </p:nvPr>
        </p:nvSpPr>
        <p:spPr/>
        <p:txBody>
          <a:bodyPr/>
          <a:lstStyle/>
          <a:p>
            <a:r>
              <a:rPr lang="en-US" dirty="0"/>
              <a:t>Dataset Generation Process</a:t>
            </a:r>
          </a:p>
        </p:txBody>
      </p:sp>
      <p:sp>
        <p:nvSpPr>
          <p:cNvPr id="4" name="Rectangle 3">
            <a:extLst>
              <a:ext uri="{FF2B5EF4-FFF2-40B4-BE49-F238E27FC236}">
                <a16:creationId xmlns:a16="http://schemas.microsoft.com/office/drawing/2014/main" id="{1883AD5F-A530-4382-86CA-4BDDD0CA8CC5}"/>
              </a:ext>
            </a:extLst>
          </p:cNvPr>
          <p:cNvSpPr/>
          <p:nvPr/>
        </p:nvSpPr>
        <p:spPr>
          <a:xfrm>
            <a:off x="754145" y="1857080"/>
            <a:ext cx="4331616" cy="6363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I2b2 annotation template</a:t>
            </a:r>
          </a:p>
        </p:txBody>
      </p:sp>
      <p:sp>
        <p:nvSpPr>
          <p:cNvPr id="5" name="Flowchart: Multidocument 4">
            <a:extLst>
              <a:ext uri="{FF2B5EF4-FFF2-40B4-BE49-F238E27FC236}">
                <a16:creationId xmlns:a16="http://schemas.microsoft.com/office/drawing/2014/main" id="{FA0CE300-A7C4-4A49-B8A1-8914F6F39C91}"/>
              </a:ext>
            </a:extLst>
          </p:cNvPr>
          <p:cNvSpPr/>
          <p:nvPr/>
        </p:nvSpPr>
        <p:spPr>
          <a:xfrm>
            <a:off x="5797486" y="1857080"/>
            <a:ext cx="791850" cy="551469"/>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EMR</a:t>
            </a:r>
          </a:p>
        </p:txBody>
      </p:sp>
      <p:cxnSp>
        <p:nvCxnSpPr>
          <p:cNvPr id="6" name="Straight Arrow Connector 5">
            <a:extLst>
              <a:ext uri="{FF2B5EF4-FFF2-40B4-BE49-F238E27FC236}">
                <a16:creationId xmlns:a16="http://schemas.microsoft.com/office/drawing/2014/main" id="{C9B2E58D-7F15-4570-8557-FCB2AE1A00F2}"/>
              </a:ext>
            </a:extLst>
          </p:cNvPr>
          <p:cNvCxnSpPr>
            <a:cxnSpLocks/>
          </p:cNvCxnSpPr>
          <p:nvPr/>
        </p:nvCxnSpPr>
        <p:spPr>
          <a:xfrm flipV="1">
            <a:off x="5198943" y="2169375"/>
            <a:ext cx="391092"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73FD0EEE-76D6-4377-85AC-448FB296DB22}"/>
              </a:ext>
            </a:extLst>
          </p:cNvPr>
          <p:cNvCxnSpPr>
            <a:cxnSpLocks/>
          </p:cNvCxnSpPr>
          <p:nvPr/>
        </p:nvCxnSpPr>
        <p:spPr>
          <a:xfrm flipV="1">
            <a:off x="6751224" y="2121096"/>
            <a:ext cx="391092"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81434DF7-05ED-4E3B-8E89-A121C727C427}"/>
              </a:ext>
            </a:extLst>
          </p:cNvPr>
          <p:cNvSpPr/>
          <p:nvPr/>
        </p:nvSpPr>
        <p:spPr>
          <a:xfrm>
            <a:off x="7382759" y="1802941"/>
            <a:ext cx="4331616" cy="6363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I2b2 annotation value</a:t>
            </a:r>
          </a:p>
        </p:txBody>
      </p:sp>
      <p:cxnSp>
        <p:nvCxnSpPr>
          <p:cNvPr id="9" name="Straight Arrow Connector 8">
            <a:extLst>
              <a:ext uri="{FF2B5EF4-FFF2-40B4-BE49-F238E27FC236}">
                <a16:creationId xmlns:a16="http://schemas.microsoft.com/office/drawing/2014/main" id="{FD0E79F6-6A6A-45C1-993F-6F54647479FE}"/>
              </a:ext>
            </a:extLst>
          </p:cNvPr>
          <p:cNvCxnSpPr>
            <a:cxnSpLocks/>
          </p:cNvCxnSpPr>
          <p:nvPr/>
        </p:nvCxnSpPr>
        <p:spPr>
          <a:xfrm>
            <a:off x="2763685" y="2937872"/>
            <a:ext cx="0" cy="59718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2" name="Rectangle 11">
            <a:extLst>
              <a:ext uri="{FF2B5EF4-FFF2-40B4-BE49-F238E27FC236}">
                <a16:creationId xmlns:a16="http://schemas.microsoft.com/office/drawing/2014/main" id="{3BC3C0FD-2606-4809-BB6C-32BF86763602}"/>
              </a:ext>
            </a:extLst>
          </p:cNvPr>
          <p:cNvSpPr/>
          <p:nvPr/>
        </p:nvSpPr>
        <p:spPr>
          <a:xfrm>
            <a:off x="389641" y="4201700"/>
            <a:ext cx="5060624" cy="646331"/>
          </a:xfrm>
          <a:prstGeom prst="rect">
            <a:avLst/>
          </a:prstGeom>
        </p:spPr>
        <p:txBody>
          <a:bodyPr wrap="square">
            <a:spAutoFit/>
          </a:bodyPr>
          <a:lstStyle/>
          <a:p>
            <a:pPr algn="ctr"/>
            <a:r>
              <a:rPr lang="en-US" dirty="0"/>
              <a:t>Develop a set of question- logical form templates </a:t>
            </a:r>
          </a:p>
          <a:p>
            <a:pPr algn="ctr"/>
            <a:r>
              <a:rPr lang="en-US" dirty="0"/>
              <a:t>for each available annotation template</a:t>
            </a:r>
          </a:p>
        </p:txBody>
      </p:sp>
      <p:sp>
        <p:nvSpPr>
          <p:cNvPr id="13" name="Flowchart: Terminator 12">
            <a:extLst>
              <a:ext uri="{FF2B5EF4-FFF2-40B4-BE49-F238E27FC236}">
                <a16:creationId xmlns:a16="http://schemas.microsoft.com/office/drawing/2014/main" id="{E49AD19D-4C71-4AF3-8A61-B74335B7323E}"/>
              </a:ext>
            </a:extLst>
          </p:cNvPr>
          <p:cNvSpPr/>
          <p:nvPr/>
        </p:nvSpPr>
        <p:spPr>
          <a:xfrm>
            <a:off x="374776" y="3949831"/>
            <a:ext cx="5019713" cy="115007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52C56C0-E5B8-4081-B29C-C6396255E784}"/>
              </a:ext>
            </a:extLst>
          </p:cNvPr>
          <p:cNvCxnSpPr>
            <a:cxnSpLocks/>
          </p:cNvCxnSpPr>
          <p:nvPr/>
        </p:nvCxnSpPr>
        <p:spPr>
          <a:xfrm flipV="1">
            <a:off x="5811566" y="4456946"/>
            <a:ext cx="867325"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45AF8181-1E09-4CB7-8B54-8E4A276F827C}"/>
              </a:ext>
            </a:extLst>
          </p:cNvPr>
          <p:cNvCxnSpPr>
            <a:cxnSpLocks/>
          </p:cNvCxnSpPr>
          <p:nvPr/>
        </p:nvCxnSpPr>
        <p:spPr>
          <a:xfrm>
            <a:off x="9382873" y="2831035"/>
            <a:ext cx="0" cy="59718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8" name="Rectangle 17">
            <a:extLst>
              <a:ext uri="{FF2B5EF4-FFF2-40B4-BE49-F238E27FC236}">
                <a16:creationId xmlns:a16="http://schemas.microsoft.com/office/drawing/2014/main" id="{1DA10BCD-FC28-4413-A1BA-74C4C5E2273D}"/>
              </a:ext>
            </a:extLst>
          </p:cNvPr>
          <p:cNvSpPr/>
          <p:nvPr/>
        </p:nvSpPr>
        <p:spPr>
          <a:xfrm>
            <a:off x="7040192" y="4063200"/>
            <a:ext cx="4766880" cy="923330"/>
          </a:xfrm>
          <a:prstGeom prst="rect">
            <a:avLst/>
          </a:prstGeom>
        </p:spPr>
        <p:txBody>
          <a:bodyPr wrap="square">
            <a:spAutoFit/>
          </a:bodyPr>
          <a:lstStyle/>
          <a:p>
            <a:pPr algn="ctr"/>
            <a:r>
              <a:rPr lang="en-US" dirty="0"/>
              <a:t>Apply the question – logical form templates </a:t>
            </a:r>
          </a:p>
          <a:p>
            <a:pPr algn="ctr"/>
            <a:r>
              <a:rPr lang="en-US" dirty="0"/>
              <a:t>to generate questions using the available i2b2 annotation value</a:t>
            </a:r>
          </a:p>
        </p:txBody>
      </p:sp>
    </p:spTree>
    <p:extLst>
      <p:ext uri="{BB962C8B-B14F-4D97-AF65-F5344CB8AC3E}">
        <p14:creationId xmlns:p14="http://schemas.microsoft.com/office/powerpoint/2010/main" val="416616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2" grpId="0"/>
      <p:bldP spid="13"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9AE61-5B7A-4441-BD0E-86E2E43838A8}"/>
              </a:ext>
            </a:extLst>
          </p:cNvPr>
          <p:cNvSpPr>
            <a:spLocks noGrp="1"/>
          </p:cNvSpPr>
          <p:nvPr>
            <p:ph type="title"/>
          </p:nvPr>
        </p:nvSpPr>
        <p:spPr>
          <a:xfrm>
            <a:off x="715652" y="262632"/>
            <a:ext cx="10515600" cy="1325563"/>
          </a:xfrm>
        </p:spPr>
        <p:txBody>
          <a:bodyPr/>
          <a:lstStyle/>
          <a:p>
            <a:r>
              <a:rPr lang="en-US" dirty="0"/>
              <a:t>Relations Challenge Dataset</a:t>
            </a:r>
          </a:p>
        </p:txBody>
      </p:sp>
      <p:sp>
        <p:nvSpPr>
          <p:cNvPr id="4" name="Rectangle 3">
            <a:extLst>
              <a:ext uri="{FF2B5EF4-FFF2-40B4-BE49-F238E27FC236}">
                <a16:creationId xmlns:a16="http://schemas.microsoft.com/office/drawing/2014/main" id="{1883AD5F-A530-4382-86CA-4BDDD0CA8CC5}"/>
              </a:ext>
            </a:extLst>
          </p:cNvPr>
          <p:cNvSpPr/>
          <p:nvPr/>
        </p:nvSpPr>
        <p:spPr>
          <a:xfrm>
            <a:off x="754145" y="1857080"/>
            <a:ext cx="4331616" cy="6363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|Test| reveals |problem|</a:t>
            </a:r>
          </a:p>
          <a:p>
            <a:pPr algn="ctr"/>
            <a:endParaRPr lang="en-US" dirty="0"/>
          </a:p>
        </p:txBody>
      </p:sp>
      <p:sp>
        <p:nvSpPr>
          <p:cNvPr id="5" name="Flowchart: Multidocument 4">
            <a:extLst>
              <a:ext uri="{FF2B5EF4-FFF2-40B4-BE49-F238E27FC236}">
                <a16:creationId xmlns:a16="http://schemas.microsoft.com/office/drawing/2014/main" id="{FA0CE300-A7C4-4A49-B8A1-8914F6F39C91}"/>
              </a:ext>
            </a:extLst>
          </p:cNvPr>
          <p:cNvSpPr/>
          <p:nvPr/>
        </p:nvSpPr>
        <p:spPr>
          <a:xfrm>
            <a:off x="5797486" y="1857080"/>
            <a:ext cx="791850" cy="551469"/>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EMR</a:t>
            </a:r>
          </a:p>
        </p:txBody>
      </p:sp>
      <p:cxnSp>
        <p:nvCxnSpPr>
          <p:cNvPr id="6" name="Straight Arrow Connector 5">
            <a:extLst>
              <a:ext uri="{FF2B5EF4-FFF2-40B4-BE49-F238E27FC236}">
                <a16:creationId xmlns:a16="http://schemas.microsoft.com/office/drawing/2014/main" id="{C9B2E58D-7F15-4570-8557-FCB2AE1A00F2}"/>
              </a:ext>
            </a:extLst>
          </p:cNvPr>
          <p:cNvCxnSpPr>
            <a:cxnSpLocks/>
          </p:cNvCxnSpPr>
          <p:nvPr/>
        </p:nvCxnSpPr>
        <p:spPr>
          <a:xfrm flipV="1">
            <a:off x="5198943" y="2169375"/>
            <a:ext cx="391092"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73FD0EEE-76D6-4377-85AC-448FB296DB22}"/>
              </a:ext>
            </a:extLst>
          </p:cNvPr>
          <p:cNvCxnSpPr>
            <a:cxnSpLocks/>
          </p:cNvCxnSpPr>
          <p:nvPr/>
        </p:nvCxnSpPr>
        <p:spPr>
          <a:xfrm flipV="1">
            <a:off x="6751224" y="2121096"/>
            <a:ext cx="391092"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81434DF7-05ED-4E3B-8E89-A121C727C427}"/>
              </a:ext>
            </a:extLst>
          </p:cNvPr>
          <p:cNvSpPr/>
          <p:nvPr/>
        </p:nvSpPr>
        <p:spPr>
          <a:xfrm>
            <a:off x="7382759" y="1802941"/>
            <a:ext cx="4331616" cy="6363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dirty="0">
                <a:solidFill>
                  <a:srgbClr val="FFC000"/>
                </a:solidFill>
              </a:rPr>
              <a:t> 		EKG</a:t>
            </a:r>
            <a:r>
              <a:rPr lang="en-US" sz="2000" dirty="0">
                <a:solidFill>
                  <a:schemeClr val="tx1"/>
                </a:solidFill>
              </a:rPr>
              <a:t> </a:t>
            </a:r>
            <a:r>
              <a:rPr lang="en-US" sz="2000" dirty="0">
                <a:solidFill>
                  <a:schemeClr val="accent2">
                    <a:lumMod val="40000"/>
                    <a:lumOff val="60000"/>
                  </a:schemeClr>
                </a:solidFill>
              </a:rPr>
              <a:t>reveals</a:t>
            </a:r>
            <a:r>
              <a:rPr lang="en-US" sz="2000" dirty="0">
                <a:solidFill>
                  <a:schemeClr val="tx1"/>
                </a:solidFill>
              </a:rPr>
              <a:t> </a:t>
            </a:r>
            <a:r>
              <a:rPr lang="en-US" sz="2000" dirty="0">
                <a:solidFill>
                  <a:srgbClr val="F58BF0"/>
                </a:solidFill>
              </a:rPr>
              <a:t>MI</a:t>
            </a:r>
          </a:p>
        </p:txBody>
      </p:sp>
      <p:cxnSp>
        <p:nvCxnSpPr>
          <p:cNvPr id="9" name="Straight Arrow Connector 8">
            <a:extLst>
              <a:ext uri="{FF2B5EF4-FFF2-40B4-BE49-F238E27FC236}">
                <a16:creationId xmlns:a16="http://schemas.microsoft.com/office/drawing/2014/main" id="{FD0E79F6-6A6A-45C1-993F-6F54647479FE}"/>
              </a:ext>
            </a:extLst>
          </p:cNvPr>
          <p:cNvCxnSpPr>
            <a:cxnSpLocks/>
          </p:cNvCxnSpPr>
          <p:nvPr/>
        </p:nvCxnSpPr>
        <p:spPr>
          <a:xfrm>
            <a:off x="2763685" y="3057279"/>
            <a:ext cx="0" cy="59718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2" name="Rectangle 11">
            <a:extLst>
              <a:ext uri="{FF2B5EF4-FFF2-40B4-BE49-F238E27FC236}">
                <a16:creationId xmlns:a16="http://schemas.microsoft.com/office/drawing/2014/main" id="{3BC3C0FD-2606-4809-BB6C-32BF86763602}"/>
              </a:ext>
            </a:extLst>
          </p:cNvPr>
          <p:cNvSpPr/>
          <p:nvPr/>
        </p:nvSpPr>
        <p:spPr>
          <a:xfrm>
            <a:off x="384928" y="5511533"/>
            <a:ext cx="5060624" cy="646331"/>
          </a:xfrm>
          <a:prstGeom prst="rect">
            <a:avLst/>
          </a:prstGeom>
        </p:spPr>
        <p:txBody>
          <a:bodyPr wrap="square">
            <a:spAutoFit/>
          </a:bodyPr>
          <a:lstStyle/>
          <a:p>
            <a:pPr algn="ctr"/>
            <a:r>
              <a:rPr lang="en-US" dirty="0">
                <a:solidFill>
                  <a:srgbClr val="FFFF00"/>
                </a:solidFill>
              </a:rPr>
              <a:t>Develop a set of question- logical form templates </a:t>
            </a:r>
          </a:p>
          <a:p>
            <a:pPr algn="ctr"/>
            <a:r>
              <a:rPr lang="en-US" dirty="0">
                <a:solidFill>
                  <a:srgbClr val="FFFF00"/>
                </a:solidFill>
              </a:rPr>
              <a:t>for each available annotation template</a:t>
            </a:r>
          </a:p>
        </p:txBody>
      </p:sp>
      <p:sp>
        <p:nvSpPr>
          <p:cNvPr id="13" name="Flowchart: Terminator 12">
            <a:extLst>
              <a:ext uri="{FF2B5EF4-FFF2-40B4-BE49-F238E27FC236}">
                <a16:creationId xmlns:a16="http://schemas.microsoft.com/office/drawing/2014/main" id="{E49AD19D-4C71-4AF3-8A61-B74335B7323E}"/>
              </a:ext>
            </a:extLst>
          </p:cNvPr>
          <p:cNvSpPr/>
          <p:nvPr/>
        </p:nvSpPr>
        <p:spPr>
          <a:xfrm>
            <a:off x="164970" y="3949831"/>
            <a:ext cx="5500540" cy="1258478"/>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52C56C0-E5B8-4081-B29C-C6396255E784}"/>
              </a:ext>
            </a:extLst>
          </p:cNvPr>
          <p:cNvCxnSpPr>
            <a:cxnSpLocks/>
          </p:cNvCxnSpPr>
          <p:nvPr/>
        </p:nvCxnSpPr>
        <p:spPr>
          <a:xfrm flipV="1">
            <a:off x="6028383" y="4468664"/>
            <a:ext cx="867325"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45AF8181-1E09-4CB7-8B54-8E4A276F827C}"/>
              </a:ext>
            </a:extLst>
          </p:cNvPr>
          <p:cNvCxnSpPr>
            <a:cxnSpLocks/>
          </p:cNvCxnSpPr>
          <p:nvPr/>
        </p:nvCxnSpPr>
        <p:spPr>
          <a:xfrm>
            <a:off x="9423632" y="2896949"/>
            <a:ext cx="0" cy="59718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8" name="Rectangle 17">
            <a:extLst>
              <a:ext uri="{FF2B5EF4-FFF2-40B4-BE49-F238E27FC236}">
                <a16:creationId xmlns:a16="http://schemas.microsoft.com/office/drawing/2014/main" id="{1DA10BCD-FC28-4413-A1BA-74C4C5E2273D}"/>
              </a:ext>
            </a:extLst>
          </p:cNvPr>
          <p:cNvSpPr/>
          <p:nvPr/>
        </p:nvSpPr>
        <p:spPr>
          <a:xfrm>
            <a:off x="7040192" y="5428756"/>
            <a:ext cx="4766880" cy="923330"/>
          </a:xfrm>
          <a:prstGeom prst="rect">
            <a:avLst/>
          </a:prstGeom>
        </p:spPr>
        <p:txBody>
          <a:bodyPr wrap="square">
            <a:spAutoFit/>
          </a:bodyPr>
          <a:lstStyle/>
          <a:p>
            <a:pPr algn="ctr"/>
            <a:r>
              <a:rPr lang="en-US" dirty="0">
                <a:solidFill>
                  <a:srgbClr val="FFFF00"/>
                </a:solidFill>
              </a:rPr>
              <a:t>Apply the question – logical form templates </a:t>
            </a:r>
          </a:p>
          <a:p>
            <a:pPr algn="ctr"/>
            <a:r>
              <a:rPr lang="en-US" dirty="0">
                <a:solidFill>
                  <a:srgbClr val="FFFF00"/>
                </a:solidFill>
              </a:rPr>
              <a:t>to generate questions using the available i2b2 annotation value</a:t>
            </a:r>
          </a:p>
        </p:txBody>
      </p:sp>
      <p:sp>
        <p:nvSpPr>
          <p:cNvPr id="2" name="TextBox 1">
            <a:extLst>
              <a:ext uri="{FF2B5EF4-FFF2-40B4-BE49-F238E27FC236}">
                <a16:creationId xmlns:a16="http://schemas.microsoft.com/office/drawing/2014/main" id="{4F4319C7-01CE-484B-8691-0AA0FD7F2CD0}"/>
              </a:ext>
            </a:extLst>
          </p:cNvPr>
          <p:cNvSpPr txBox="1"/>
          <p:nvPr/>
        </p:nvSpPr>
        <p:spPr>
          <a:xfrm>
            <a:off x="1626124" y="2523093"/>
            <a:ext cx="2587658" cy="646331"/>
          </a:xfrm>
          <a:prstGeom prst="rect">
            <a:avLst/>
          </a:prstGeom>
          <a:noFill/>
        </p:spPr>
        <p:txBody>
          <a:bodyPr wrap="square" rtlCol="0">
            <a:spAutoFit/>
          </a:bodyPr>
          <a:lstStyle/>
          <a:p>
            <a:r>
              <a:rPr lang="en-US" dirty="0">
                <a:solidFill>
                  <a:srgbClr val="FFFF00"/>
                </a:solidFill>
              </a:rPr>
              <a:t>I2b2 annotation template</a:t>
            </a:r>
          </a:p>
          <a:p>
            <a:endParaRPr lang="en-US" dirty="0"/>
          </a:p>
        </p:txBody>
      </p:sp>
      <p:sp>
        <p:nvSpPr>
          <p:cNvPr id="16" name="TextBox 15">
            <a:extLst>
              <a:ext uri="{FF2B5EF4-FFF2-40B4-BE49-F238E27FC236}">
                <a16:creationId xmlns:a16="http://schemas.microsoft.com/office/drawing/2014/main" id="{6DD2E0EC-EB60-497D-AACA-C286613CA2DA}"/>
              </a:ext>
            </a:extLst>
          </p:cNvPr>
          <p:cNvSpPr txBox="1"/>
          <p:nvPr/>
        </p:nvSpPr>
        <p:spPr>
          <a:xfrm>
            <a:off x="8344293" y="2433577"/>
            <a:ext cx="2587658" cy="646331"/>
          </a:xfrm>
          <a:prstGeom prst="rect">
            <a:avLst/>
          </a:prstGeom>
          <a:noFill/>
        </p:spPr>
        <p:txBody>
          <a:bodyPr wrap="square" rtlCol="0">
            <a:spAutoFit/>
          </a:bodyPr>
          <a:lstStyle/>
          <a:p>
            <a:r>
              <a:rPr lang="en-US" dirty="0">
                <a:solidFill>
                  <a:srgbClr val="FFFF00"/>
                </a:solidFill>
              </a:rPr>
              <a:t>I2b2 annotation value</a:t>
            </a:r>
          </a:p>
          <a:p>
            <a:endParaRPr lang="en-US" dirty="0"/>
          </a:p>
        </p:txBody>
      </p:sp>
      <p:sp>
        <p:nvSpPr>
          <p:cNvPr id="10" name="Rectangle 9">
            <a:extLst>
              <a:ext uri="{FF2B5EF4-FFF2-40B4-BE49-F238E27FC236}">
                <a16:creationId xmlns:a16="http://schemas.microsoft.com/office/drawing/2014/main" id="{38DD23BF-65A2-41FF-AC26-4274ECC3FF73}"/>
              </a:ext>
            </a:extLst>
          </p:cNvPr>
          <p:cNvSpPr/>
          <p:nvPr/>
        </p:nvSpPr>
        <p:spPr>
          <a:xfrm>
            <a:off x="-122548" y="4166780"/>
            <a:ext cx="6096000" cy="1200329"/>
          </a:xfrm>
          <a:prstGeom prst="rect">
            <a:avLst/>
          </a:prstGeom>
        </p:spPr>
        <p:txBody>
          <a:bodyPr>
            <a:spAutoFit/>
          </a:bodyPr>
          <a:lstStyle/>
          <a:p>
            <a:pPr algn="ctr"/>
            <a:r>
              <a:rPr lang="en-US" dirty="0">
                <a:solidFill>
                  <a:srgbClr val="92D050"/>
                </a:solidFill>
              </a:rPr>
              <a:t>Q: </a:t>
            </a:r>
            <a:r>
              <a:rPr lang="en-US" dirty="0"/>
              <a:t>Does he have any evidence of |problem| in |test|?</a:t>
            </a:r>
          </a:p>
          <a:p>
            <a:pPr algn="ctr"/>
            <a:r>
              <a:rPr lang="en-US" dirty="0">
                <a:solidFill>
                  <a:srgbClr val="92D050"/>
                </a:solidFill>
              </a:rPr>
              <a:t>L: </a:t>
            </a:r>
            <a:r>
              <a:rPr lang="en-US" dirty="0" err="1"/>
              <a:t>LabEvent</a:t>
            </a:r>
            <a:r>
              <a:rPr lang="en-US" dirty="0"/>
              <a:t> (|test|) [date = x , result = x] indicates </a:t>
            </a:r>
          </a:p>
          <a:p>
            <a:pPr algn="ctr"/>
            <a:r>
              <a:rPr lang="en-US" dirty="0" err="1"/>
              <a:t>ConditionEvent</a:t>
            </a:r>
            <a:r>
              <a:rPr lang="en-US" dirty="0"/>
              <a:t> (|problem|)</a:t>
            </a:r>
            <a:endParaRPr lang="en-US" b="1" dirty="0"/>
          </a:p>
          <a:p>
            <a:pPr algn="ctr"/>
            <a:endParaRPr lang="en-US" dirty="0"/>
          </a:p>
        </p:txBody>
      </p:sp>
      <p:sp>
        <p:nvSpPr>
          <p:cNvPr id="11" name="Rectangle 10">
            <a:extLst>
              <a:ext uri="{FF2B5EF4-FFF2-40B4-BE49-F238E27FC236}">
                <a16:creationId xmlns:a16="http://schemas.microsoft.com/office/drawing/2014/main" id="{236892F4-72FE-4438-9490-9A09D87E63BA}"/>
              </a:ext>
            </a:extLst>
          </p:cNvPr>
          <p:cNvSpPr/>
          <p:nvPr/>
        </p:nvSpPr>
        <p:spPr>
          <a:xfrm>
            <a:off x="5665510" y="3922656"/>
            <a:ext cx="7585435" cy="1754326"/>
          </a:xfrm>
          <a:prstGeom prst="rect">
            <a:avLst/>
          </a:prstGeom>
        </p:spPr>
        <p:txBody>
          <a:bodyPr wrap="square">
            <a:spAutoFit/>
          </a:bodyPr>
          <a:lstStyle/>
          <a:p>
            <a:pPr algn="ctr"/>
            <a:r>
              <a:rPr lang="en-US" dirty="0">
                <a:solidFill>
                  <a:srgbClr val="92D050"/>
                </a:solidFill>
              </a:rPr>
              <a:t>Q: </a:t>
            </a:r>
            <a:r>
              <a:rPr lang="en-US" dirty="0"/>
              <a:t>Does he have any evidence of </a:t>
            </a:r>
          </a:p>
          <a:p>
            <a:pPr algn="ctr"/>
            <a:r>
              <a:rPr lang="en-US" dirty="0">
                <a:solidFill>
                  <a:srgbClr val="F58BF0"/>
                </a:solidFill>
              </a:rPr>
              <a:t>MI</a:t>
            </a:r>
            <a:r>
              <a:rPr lang="en-US" dirty="0"/>
              <a:t> in </a:t>
            </a:r>
            <a:r>
              <a:rPr lang="en-US" dirty="0">
                <a:solidFill>
                  <a:srgbClr val="FFC000"/>
                </a:solidFill>
              </a:rPr>
              <a:t>EKG</a:t>
            </a:r>
            <a:r>
              <a:rPr lang="en-US" dirty="0"/>
              <a:t> ?</a:t>
            </a:r>
          </a:p>
          <a:p>
            <a:pPr algn="ctr"/>
            <a:r>
              <a:rPr lang="en-US" dirty="0">
                <a:solidFill>
                  <a:srgbClr val="92D050"/>
                </a:solidFill>
              </a:rPr>
              <a:t>L:  </a:t>
            </a:r>
            <a:r>
              <a:rPr lang="en-US" dirty="0" err="1"/>
              <a:t>LabEvent</a:t>
            </a:r>
            <a:r>
              <a:rPr lang="en-US" dirty="0"/>
              <a:t> (</a:t>
            </a:r>
            <a:r>
              <a:rPr lang="en-US" dirty="0">
                <a:solidFill>
                  <a:srgbClr val="FFC000"/>
                </a:solidFill>
              </a:rPr>
              <a:t>EKG</a:t>
            </a:r>
            <a:r>
              <a:rPr lang="en-US" dirty="0"/>
              <a:t>) [date = x , result = x] indicates </a:t>
            </a:r>
          </a:p>
          <a:p>
            <a:pPr algn="ctr"/>
            <a:r>
              <a:rPr lang="en-US" dirty="0" err="1"/>
              <a:t>ConditionEvent</a:t>
            </a:r>
            <a:r>
              <a:rPr lang="en-US" dirty="0"/>
              <a:t> (</a:t>
            </a:r>
            <a:r>
              <a:rPr lang="en-US" dirty="0">
                <a:solidFill>
                  <a:srgbClr val="F58BF0"/>
                </a:solidFill>
              </a:rPr>
              <a:t>MI</a:t>
            </a:r>
            <a:r>
              <a:rPr lang="en-US" dirty="0"/>
              <a:t>)</a:t>
            </a:r>
          </a:p>
          <a:p>
            <a:pPr algn="ctr"/>
            <a:r>
              <a:rPr lang="en-US" dirty="0">
                <a:solidFill>
                  <a:srgbClr val="92D050"/>
                </a:solidFill>
              </a:rPr>
              <a:t>A: </a:t>
            </a:r>
            <a:r>
              <a:rPr lang="en-US" dirty="0"/>
              <a:t>date = 11|01|2017, </a:t>
            </a:r>
            <a:r>
              <a:rPr lang="en-US" dirty="0">
                <a:solidFill>
                  <a:schemeClr val="accent3">
                    <a:lumMod val="40000"/>
                    <a:lumOff val="60000"/>
                  </a:schemeClr>
                </a:solidFill>
              </a:rPr>
              <a:t>result =</a:t>
            </a:r>
            <a:r>
              <a:rPr lang="en-US" dirty="0"/>
              <a:t> </a:t>
            </a:r>
            <a:r>
              <a:rPr lang="en-US" dirty="0">
                <a:solidFill>
                  <a:schemeClr val="accent3">
                    <a:lumMod val="40000"/>
                    <a:lumOff val="60000"/>
                  </a:schemeClr>
                </a:solidFill>
              </a:rPr>
              <a:t>yes</a:t>
            </a:r>
          </a:p>
          <a:p>
            <a:pPr algn="ctr"/>
            <a:endParaRPr lang="en-US" dirty="0">
              <a:solidFill>
                <a:srgbClr val="92D050"/>
              </a:solidFill>
            </a:endParaRPr>
          </a:p>
        </p:txBody>
      </p:sp>
    </p:spTree>
    <p:extLst>
      <p:ext uri="{BB962C8B-B14F-4D97-AF65-F5344CB8AC3E}">
        <p14:creationId xmlns:p14="http://schemas.microsoft.com/office/powerpoint/2010/main" val="292744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2" grpId="0"/>
      <p:bldP spid="13" grpId="0" animBg="1"/>
      <p:bldP spid="18" grpId="0"/>
      <p:bldP spid="2" grpId="0"/>
      <p:bldP spid="16"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9AE61-5B7A-4441-BD0E-86E2E43838A8}"/>
              </a:ext>
            </a:extLst>
          </p:cNvPr>
          <p:cNvSpPr>
            <a:spLocks noGrp="1"/>
          </p:cNvSpPr>
          <p:nvPr>
            <p:ph type="title"/>
          </p:nvPr>
        </p:nvSpPr>
        <p:spPr>
          <a:xfrm>
            <a:off x="715652" y="262632"/>
            <a:ext cx="10515600" cy="1325563"/>
          </a:xfrm>
        </p:spPr>
        <p:txBody>
          <a:bodyPr/>
          <a:lstStyle/>
          <a:p>
            <a:r>
              <a:rPr lang="en-US" dirty="0"/>
              <a:t>Relations Challenge Dataset</a:t>
            </a:r>
          </a:p>
        </p:txBody>
      </p:sp>
      <p:sp>
        <p:nvSpPr>
          <p:cNvPr id="4" name="Rectangle 3">
            <a:extLst>
              <a:ext uri="{FF2B5EF4-FFF2-40B4-BE49-F238E27FC236}">
                <a16:creationId xmlns:a16="http://schemas.microsoft.com/office/drawing/2014/main" id="{1883AD5F-A530-4382-86CA-4BDDD0CA8CC5}"/>
              </a:ext>
            </a:extLst>
          </p:cNvPr>
          <p:cNvSpPr/>
          <p:nvPr/>
        </p:nvSpPr>
        <p:spPr>
          <a:xfrm>
            <a:off x="754145" y="1857080"/>
            <a:ext cx="4331616" cy="6363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|Test| reveals |problem|</a:t>
            </a:r>
          </a:p>
          <a:p>
            <a:pPr algn="ctr"/>
            <a:endParaRPr lang="en-US" dirty="0"/>
          </a:p>
        </p:txBody>
      </p:sp>
      <p:sp>
        <p:nvSpPr>
          <p:cNvPr id="5" name="Flowchart: Multidocument 4">
            <a:extLst>
              <a:ext uri="{FF2B5EF4-FFF2-40B4-BE49-F238E27FC236}">
                <a16:creationId xmlns:a16="http://schemas.microsoft.com/office/drawing/2014/main" id="{FA0CE300-A7C4-4A49-B8A1-8914F6F39C91}"/>
              </a:ext>
            </a:extLst>
          </p:cNvPr>
          <p:cNvSpPr/>
          <p:nvPr/>
        </p:nvSpPr>
        <p:spPr>
          <a:xfrm>
            <a:off x="5797486" y="1857080"/>
            <a:ext cx="791850" cy="551469"/>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EMR</a:t>
            </a:r>
          </a:p>
        </p:txBody>
      </p:sp>
      <p:cxnSp>
        <p:nvCxnSpPr>
          <p:cNvPr id="6" name="Straight Arrow Connector 5">
            <a:extLst>
              <a:ext uri="{FF2B5EF4-FFF2-40B4-BE49-F238E27FC236}">
                <a16:creationId xmlns:a16="http://schemas.microsoft.com/office/drawing/2014/main" id="{C9B2E58D-7F15-4570-8557-FCB2AE1A00F2}"/>
              </a:ext>
            </a:extLst>
          </p:cNvPr>
          <p:cNvCxnSpPr>
            <a:cxnSpLocks/>
          </p:cNvCxnSpPr>
          <p:nvPr/>
        </p:nvCxnSpPr>
        <p:spPr>
          <a:xfrm flipV="1">
            <a:off x="5198943" y="2169375"/>
            <a:ext cx="391092"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73FD0EEE-76D6-4377-85AC-448FB296DB22}"/>
              </a:ext>
            </a:extLst>
          </p:cNvPr>
          <p:cNvCxnSpPr>
            <a:cxnSpLocks/>
          </p:cNvCxnSpPr>
          <p:nvPr/>
        </p:nvCxnSpPr>
        <p:spPr>
          <a:xfrm flipV="1">
            <a:off x="6751224" y="2121096"/>
            <a:ext cx="391092"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81434DF7-05ED-4E3B-8E89-A121C727C427}"/>
              </a:ext>
            </a:extLst>
          </p:cNvPr>
          <p:cNvSpPr/>
          <p:nvPr/>
        </p:nvSpPr>
        <p:spPr>
          <a:xfrm>
            <a:off x="7382759" y="1802941"/>
            <a:ext cx="4331616" cy="6363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dirty="0">
                <a:solidFill>
                  <a:srgbClr val="FFC000"/>
                </a:solidFill>
              </a:rPr>
              <a:t> perfusion scans</a:t>
            </a:r>
            <a:r>
              <a:rPr lang="en-US" sz="2000" dirty="0">
                <a:solidFill>
                  <a:schemeClr val="tx1"/>
                </a:solidFill>
              </a:rPr>
              <a:t> </a:t>
            </a:r>
            <a:r>
              <a:rPr lang="en-US" sz="2000" dirty="0">
                <a:solidFill>
                  <a:schemeClr val="accent3">
                    <a:lumMod val="40000"/>
                    <a:lumOff val="60000"/>
                  </a:schemeClr>
                </a:solidFill>
              </a:rPr>
              <a:t>reveals</a:t>
            </a:r>
            <a:r>
              <a:rPr lang="en-US" sz="2000" dirty="0">
                <a:solidFill>
                  <a:schemeClr val="tx1"/>
                </a:solidFill>
              </a:rPr>
              <a:t> </a:t>
            </a:r>
            <a:r>
              <a:rPr lang="en-US" sz="2000" dirty="0">
                <a:solidFill>
                  <a:srgbClr val="F58BF0"/>
                </a:solidFill>
              </a:rPr>
              <a:t>CAD</a:t>
            </a:r>
          </a:p>
        </p:txBody>
      </p:sp>
      <p:cxnSp>
        <p:nvCxnSpPr>
          <p:cNvPr id="9" name="Straight Arrow Connector 8">
            <a:extLst>
              <a:ext uri="{FF2B5EF4-FFF2-40B4-BE49-F238E27FC236}">
                <a16:creationId xmlns:a16="http://schemas.microsoft.com/office/drawing/2014/main" id="{FD0E79F6-6A6A-45C1-993F-6F54647479FE}"/>
              </a:ext>
            </a:extLst>
          </p:cNvPr>
          <p:cNvCxnSpPr>
            <a:cxnSpLocks/>
          </p:cNvCxnSpPr>
          <p:nvPr/>
        </p:nvCxnSpPr>
        <p:spPr>
          <a:xfrm>
            <a:off x="2763685" y="3057279"/>
            <a:ext cx="0" cy="59718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2" name="Rectangle 11">
            <a:extLst>
              <a:ext uri="{FF2B5EF4-FFF2-40B4-BE49-F238E27FC236}">
                <a16:creationId xmlns:a16="http://schemas.microsoft.com/office/drawing/2014/main" id="{3BC3C0FD-2606-4809-BB6C-32BF86763602}"/>
              </a:ext>
            </a:extLst>
          </p:cNvPr>
          <p:cNvSpPr/>
          <p:nvPr/>
        </p:nvSpPr>
        <p:spPr>
          <a:xfrm>
            <a:off x="384928" y="5511533"/>
            <a:ext cx="5060624" cy="646331"/>
          </a:xfrm>
          <a:prstGeom prst="rect">
            <a:avLst/>
          </a:prstGeom>
        </p:spPr>
        <p:txBody>
          <a:bodyPr wrap="square">
            <a:spAutoFit/>
          </a:bodyPr>
          <a:lstStyle/>
          <a:p>
            <a:pPr algn="ctr"/>
            <a:r>
              <a:rPr lang="en-US" dirty="0">
                <a:solidFill>
                  <a:srgbClr val="FFFF00"/>
                </a:solidFill>
              </a:rPr>
              <a:t>Develop a set of question- logical form templates </a:t>
            </a:r>
          </a:p>
          <a:p>
            <a:pPr algn="ctr"/>
            <a:r>
              <a:rPr lang="en-US" dirty="0">
                <a:solidFill>
                  <a:srgbClr val="FFFF00"/>
                </a:solidFill>
              </a:rPr>
              <a:t>for each available annotation template</a:t>
            </a:r>
          </a:p>
        </p:txBody>
      </p:sp>
      <p:sp>
        <p:nvSpPr>
          <p:cNvPr id="13" name="Flowchart: Terminator 12">
            <a:extLst>
              <a:ext uri="{FF2B5EF4-FFF2-40B4-BE49-F238E27FC236}">
                <a16:creationId xmlns:a16="http://schemas.microsoft.com/office/drawing/2014/main" id="{E49AD19D-4C71-4AF3-8A61-B74335B7323E}"/>
              </a:ext>
            </a:extLst>
          </p:cNvPr>
          <p:cNvSpPr/>
          <p:nvPr/>
        </p:nvSpPr>
        <p:spPr>
          <a:xfrm>
            <a:off x="164970" y="3949831"/>
            <a:ext cx="5500540" cy="1258478"/>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52C56C0-E5B8-4081-B29C-C6396255E784}"/>
              </a:ext>
            </a:extLst>
          </p:cNvPr>
          <p:cNvCxnSpPr>
            <a:cxnSpLocks/>
          </p:cNvCxnSpPr>
          <p:nvPr/>
        </p:nvCxnSpPr>
        <p:spPr>
          <a:xfrm flipV="1">
            <a:off x="6028383" y="4468664"/>
            <a:ext cx="867325"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45AF8181-1E09-4CB7-8B54-8E4A276F827C}"/>
              </a:ext>
            </a:extLst>
          </p:cNvPr>
          <p:cNvCxnSpPr>
            <a:cxnSpLocks/>
          </p:cNvCxnSpPr>
          <p:nvPr/>
        </p:nvCxnSpPr>
        <p:spPr>
          <a:xfrm>
            <a:off x="9423632" y="2896949"/>
            <a:ext cx="0" cy="59718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8" name="Rectangle 17">
            <a:extLst>
              <a:ext uri="{FF2B5EF4-FFF2-40B4-BE49-F238E27FC236}">
                <a16:creationId xmlns:a16="http://schemas.microsoft.com/office/drawing/2014/main" id="{1DA10BCD-FC28-4413-A1BA-74C4C5E2273D}"/>
              </a:ext>
            </a:extLst>
          </p:cNvPr>
          <p:cNvSpPr/>
          <p:nvPr/>
        </p:nvSpPr>
        <p:spPr>
          <a:xfrm>
            <a:off x="7040192" y="5428756"/>
            <a:ext cx="4766880" cy="923330"/>
          </a:xfrm>
          <a:prstGeom prst="rect">
            <a:avLst/>
          </a:prstGeom>
        </p:spPr>
        <p:txBody>
          <a:bodyPr wrap="square">
            <a:spAutoFit/>
          </a:bodyPr>
          <a:lstStyle/>
          <a:p>
            <a:pPr algn="ctr"/>
            <a:r>
              <a:rPr lang="en-US" dirty="0">
                <a:solidFill>
                  <a:srgbClr val="FFFF00"/>
                </a:solidFill>
              </a:rPr>
              <a:t>Apply the question – logical form templates </a:t>
            </a:r>
          </a:p>
          <a:p>
            <a:pPr algn="ctr"/>
            <a:r>
              <a:rPr lang="en-US" dirty="0">
                <a:solidFill>
                  <a:srgbClr val="FFFF00"/>
                </a:solidFill>
              </a:rPr>
              <a:t>to generate questions using the available i2b2 annotation value</a:t>
            </a:r>
          </a:p>
        </p:txBody>
      </p:sp>
      <p:sp>
        <p:nvSpPr>
          <p:cNvPr id="2" name="TextBox 1">
            <a:extLst>
              <a:ext uri="{FF2B5EF4-FFF2-40B4-BE49-F238E27FC236}">
                <a16:creationId xmlns:a16="http://schemas.microsoft.com/office/drawing/2014/main" id="{4F4319C7-01CE-484B-8691-0AA0FD7F2CD0}"/>
              </a:ext>
            </a:extLst>
          </p:cNvPr>
          <p:cNvSpPr txBox="1"/>
          <p:nvPr/>
        </p:nvSpPr>
        <p:spPr>
          <a:xfrm>
            <a:off x="1626124" y="2523093"/>
            <a:ext cx="2587658" cy="646331"/>
          </a:xfrm>
          <a:prstGeom prst="rect">
            <a:avLst/>
          </a:prstGeom>
          <a:noFill/>
        </p:spPr>
        <p:txBody>
          <a:bodyPr wrap="square" rtlCol="0">
            <a:spAutoFit/>
          </a:bodyPr>
          <a:lstStyle/>
          <a:p>
            <a:r>
              <a:rPr lang="en-US" dirty="0">
                <a:solidFill>
                  <a:srgbClr val="FFFF00"/>
                </a:solidFill>
              </a:rPr>
              <a:t>I2b2 annotation template</a:t>
            </a:r>
          </a:p>
          <a:p>
            <a:endParaRPr lang="en-US" dirty="0"/>
          </a:p>
        </p:txBody>
      </p:sp>
      <p:sp>
        <p:nvSpPr>
          <p:cNvPr id="16" name="TextBox 15">
            <a:extLst>
              <a:ext uri="{FF2B5EF4-FFF2-40B4-BE49-F238E27FC236}">
                <a16:creationId xmlns:a16="http://schemas.microsoft.com/office/drawing/2014/main" id="{6DD2E0EC-EB60-497D-AACA-C286613CA2DA}"/>
              </a:ext>
            </a:extLst>
          </p:cNvPr>
          <p:cNvSpPr txBox="1"/>
          <p:nvPr/>
        </p:nvSpPr>
        <p:spPr>
          <a:xfrm>
            <a:off x="8344293" y="2433577"/>
            <a:ext cx="2587658" cy="646331"/>
          </a:xfrm>
          <a:prstGeom prst="rect">
            <a:avLst/>
          </a:prstGeom>
          <a:noFill/>
        </p:spPr>
        <p:txBody>
          <a:bodyPr wrap="square" rtlCol="0">
            <a:spAutoFit/>
          </a:bodyPr>
          <a:lstStyle/>
          <a:p>
            <a:r>
              <a:rPr lang="en-US" dirty="0">
                <a:solidFill>
                  <a:srgbClr val="FFFF00"/>
                </a:solidFill>
              </a:rPr>
              <a:t>I2b2 annotation value</a:t>
            </a:r>
          </a:p>
          <a:p>
            <a:endParaRPr lang="en-US" dirty="0"/>
          </a:p>
        </p:txBody>
      </p:sp>
      <p:sp>
        <p:nvSpPr>
          <p:cNvPr id="10" name="Rectangle 9">
            <a:extLst>
              <a:ext uri="{FF2B5EF4-FFF2-40B4-BE49-F238E27FC236}">
                <a16:creationId xmlns:a16="http://schemas.microsoft.com/office/drawing/2014/main" id="{38DD23BF-65A2-41FF-AC26-4274ECC3FF73}"/>
              </a:ext>
            </a:extLst>
          </p:cNvPr>
          <p:cNvSpPr/>
          <p:nvPr/>
        </p:nvSpPr>
        <p:spPr>
          <a:xfrm>
            <a:off x="-122548" y="4166780"/>
            <a:ext cx="6096000" cy="1200329"/>
          </a:xfrm>
          <a:prstGeom prst="rect">
            <a:avLst/>
          </a:prstGeom>
        </p:spPr>
        <p:txBody>
          <a:bodyPr>
            <a:spAutoFit/>
          </a:bodyPr>
          <a:lstStyle/>
          <a:p>
            <a:pPr algn="ctr"/>
            <a:r>
              <a:rPr lang="en-US" dirty="0">
                <a:solidFill>
                  <a:srgbClr val="92D050"/>
                </a:solidFill>
              </a:rPr>
              <a:t>Q: </a:t>
            </a:r>
            <a:r>
              <a:rPr lang="en-US" dirty="0"/>
              <a:t>Does he have any evidence of |problem| in |test|?</a:t>
            </a:r>
          </a:p>
          <a:p>
            <a:pPr algn="ctr"/>
            <a:r>
              <a:rPr lang="en-US" dirty="0">
                <a:solidFill>
                  <a:srgbClr val="92D050"/>
                </a:solidFill>
              </a:rPr>
              <a:t>L: </a:t>
            </a:r>
            <a:r>
              <a:rPr lang="en-US" dirty="0" err="1"/>
              <a:t>LabEvent</a:t>
            </a:r>
            <a:r>
              <a:rPr lang="en-US" dirty="0"/>
              <a:t> (|test|) [date = x , result = x] indicates </a:t>
            </a:r>
          </a:p>
          <a:p>
            <a:pPr algn="ctr"/>
            <a:r>
              <a:rPr lang="en-US" dirty="0" err="1"/>
              <a:t>ConditionEvent</a:t>
            </a:r>
            <a:r>
              <a:rPr lang="en-US" dirty="0"/>
              <a:t> (|problem|)</a:t>
            </a:r>
            <a:endParaRPr lang="en-US" b="1" dirty="0"/>
          </a:p>
          <a:p>
            <a:pPr algn="ctr"/>
            <a:endParaRPr lang="en-US" dirty="0"/>
          </a:p>
        </p:txBody>
      </p:sp>
      <p:sp>
        <p:nvSpPr>
          <p:cNvPr id="11" name="Rectangle 10">
            <a:extLst>
              <a:ext uri="{FF2B5EF4-FFF2-40B4-BE49-F238E27FC236}">
                <a16:creationId xmlns:a16="http://schemas.microsoft.com/office/drawing/2014/main" id="{236892F4-72FE-4438-9490-9A09D87E63BA}"/>
              </a:ext>
            </a:extLst>
          </p:cNvPr>
          <p:cNvSpPr/>
          <p:nvPr/>
        </p:nvSpPr>
        <p:spPr>
          <a:xfrm>
            <a:off x="5665510" y="3922656"/>
            <a:ext cx="7585435" cy="2031325"/>
          </a:xfrm>
          <a:prstGeom prst="rect">
            <a:avLst/>
          </a:prstGeom>
        </p:spPr>
        <p:txBody>
          <a:bodyPr wrap="square">
            <a:spAutoFit/>
          </a:bodyPr>
          <a:lstStyle/>
          <a:p>
            <a:pPr algn="ctr"/>
            <a:r>
              <a:rPr lang="en-US" dirty="0">
                <a:solidFill>
                  <a:srgbClr val="92D050"/>
                </a:solidFill>
              </a:rPr>
              <a:t>Q: </a:t>
            </a:r>
            <a:r>
              <a:rPr lang="en-US" dirty="0"/>
              <a:t>Does he have any evidence of </a:t>
            </a:r>
          </a:p>
          <a:p>
            <a:pPr algn="ctr"/>
            <a:r>
              <a:rPr lang="en-US" dirty="0">
                <a:solidFill>
                  <a:srgbClr val="F58BF0"/>
                </a:solidFill>
              </a:rPr>
              <a:t>CAD</a:t>
            </a:r>
            <a:r>
              <a:rPr lang="en-US" dirty="0">
                <a:solidFill>
                  <a:schemeClr val="accent3">
                    <a:lumMod val="40000"/>
                    <a:lumOff val="60000"/>
                  </a:schemeClr>
                </a:solidFill>
              </a:rPr>
              <a:t> </a:t>
            </a:r>
            <a:r>
              <a:rPr lang="en-US" dirty="0"/>
              <a:t>in </a:t>
            </a:r>
            <a:r>
              <a:rPr lang="en-US" dirty="0">
                <a:solidFill>
                  <a:srgbClr val="FFC000"/>
                </a:solidFill>
              </a:rPr>
              <a:t>perfusion scans</a:t>
            </a:r>
            <a:r>
              <a:rPr lang="en-US" dirty="0"/>
              <a:t> ?</a:t>
            </a:r>
          </a:p>
          <a:p>
            <a:pPr algn="ctr"/>
            <a:r>
              <a:rPr lang="en-US" dirty="0">
                <a:solidFill>
                  <a:srgbClr val="92D050"/>
                </a:solidFill>
              </a:rPr>
              <a:t>L:  </a:t>
            </a:r>
            <a:r>
              <a:rPr lang="en-US" dirty="0" err="1"/>
              <a:t>LabEvent</a:t>
            </a:r>
            <a:r>
              <a:rPr lang="en-US" dirty="0"/>
              <a:t> (</a:t>
            </a:r>
            <a:r>
              <a:rPr lang="en-US" dirty="0">
                <a:solidFill>
                  <a:srgbClr val="F58BF0"/>
                </a:solidFill>
              </a:rPr>
              <a:t>CAD</a:t>
            </a:r>
            <a:r>
              <a:rPr lang="en-US" dirty="0"/>
              <a:t>) [date = x , result = x] indicates </a:t>
            </a:r>
          </a:p>
          <a:p>
            <a:pPr algn="ctr"/>
            <a:r>
              <a:rPr lang="en-US" dirty="0" err="1"/>
              <a:t>ConditionEvent</a:t>
            </a:r>
            <a:r>
              <a:rPr lang="en-US" dirty="0"/>
              <a:t> (</a:t>
            </a:r>
            <a:r>
              <a:rPr lang="en-US" dirty="0">
                <a:solidFill>
                  <a:srgbClr val="FFC000"/>
                </a:solidFill>
              </a:rPr>
              <a:t>perfusion scans</a:t>
            </a:r>
            <a:r>
              <a:rPr lang="en-US" dirty="0"/>
              <a:t>)</a:t>
            </a:r>
          </a:p>
          <a:p>
            <a:pPr algn="ctr"/>
            <a:r>
              <a:rPr lang="en-US" dirty="0">
                <a:solidFill>
                  <a:srgbClr val="92D050"/>
                </a:solidFill>
              </a:rPr>
              <a:t>A: </a:t>
            </a:r>
            <a:r>
              <a:rPr lang="en-US" dirty="0"/>
              <a:t>date = 11|02|2017, </a:t>
            </a:r>
            <a:r>
              <a:rPr lang="en-US" dirty="0">
                <a:solidFill>
                  <a:schemeClr val="accent3">
                    <a:lumMod val="40000"/>
                    <a:lumOff val="60000"/>
                  </a:schemeClr>
                </a:solidFill>
              </a:rPr>
              <a:t>result = yes</a:t>
            </a:r>
          </a:p>
          <a:p>
            <a:pPr algn="ctr"/>
            <a:endParaRPr lang="en-US" b="1" dirty="0"/>
          </a:p>
          <a:p>
            <a:pPr algn="ctr"/>
            <a:endParaRPr lang="en-US" dirty="0">
              <a:solidFill>
                <a:srgbClr val="92D050"/>
              </a:solidFill>
            </a:endParaRPr>
          </a:p>
        </p:txBody>
      </p:sp>
    </p:spTree>
    <p:extLst>
      <p:ext uri="{BB962C8B-B14F-4D97-AF65-F5344CB8AC3E}">
        <p14:creationId xmlns:p14="http://schemas.microsoft.com/office/powerpoint/2010/main" val="310077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9AE61-5B7A-4441-BD0E-86E2E43838A8}"/>
              </a:ext>
            </a:extLst>
          </p:cNvPr>
          <p:cNvSpPr>
            <a:spLocks noGrp="1"/>
          </p:cNvSpPr>
          <p:nvPr>
            <p:ph type="title"/>
          </p:nvPr>
        </p:nvSpPr>
        <p:spPr>
          <a:xfrm>
            <a:off x="715652" y="262632"/>
            <a:ext cx="10515600" cy="1325563"/>
          </a:xfrm>
        </p:spPr>
        <p:txBody>
          <a:bodyPr/>
          <a:lstStyle/>
          <a:p>
            <a:r>
              <a:rPr lang="en-US" dirty="0"/>
              <a:t>Medications Challenge Dataset</a:t>
            </a:r>
          </a:p>
        </p:txBody>
      </p:sp>
      <p:sp>
        <p:nvSpPr>
          <p:cNvPr id="4" name="Rectangle 3">
            <a:extLst>
              <a:ext uri="{FF2B5EF4-FFF2-40B4-BE49-F238E27FC236}">
                <a16:creationId xmlns:a16="http://schemas.microsoft.com/office/drawing/2014/main" id="{1883AD5F-A530-4382-86CA-4BDDD0CA8CC5}"/>
              </a:ext>
            </a:extLst>
          </p:cNvPr>
          <p:cNvSpPr/>
          <p:nvPr/>
        </p:nvSpPr>
        <p:spPr>
          <a:xfrm>
            <a:off x="754145" y="1470582"/>
            <a:ext cx="4331616" cy="10228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medication, dosage, mode, frequencies, duration, reasons, list/narrative</a:t>
            </a:r>
          </a:p>
          <a:p>
            <a:pPr algn="ctr"/>
            <a:endParaRPr lang="en-US" dirty="0"/>
          </a:p>
        </p:txBody>
      </p:sp>
      <p:sp>
        <p:nvSpPr>
          <p:cNvPr id="5" name="Flowchart: Multidocument 4">
            <a:extLst>
              <a:ext uri="{FF2B5EF4-FFF2-40B4-BE49-F238E27FC236}">
                <a16:creationId xmlns:a16="http://schemas.microsoft.com/office/drawing/2014/main" id="{FA0CE300-A7C4-4A49-B8A1-8914F6F39C91}"/>
              </a:ext>
            </a:extLst>
          </p:cNvPr>
          <p:cNvSpPr/>
          <p:nvPr/>
        </p:nvSpPr>
        <p:spPr>
          <a:xfrm>
            <a:off x="5797486" y="1857080"/>
            <a:ext cx="791850" cy="551469"/>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EMR</a:t>
            </a:r>
          </a:p>
        </p:txBody>
      </p:sp>
      <p:cxnSp>
        <p:nvCxnSpPr>
          <p:cNvPr id="6" name="Straight Arrow Connector 5">
            <a:extLst>
              <a:ext uri="{FF2B5EF4-FFF2-40B4-BE49-F238E27FC236}">
                <a16:creationId xmlns:a16="http://schemas.microsoft.com/office/drawing/2014/main" id="{C9B2E58D-7F15-4570-8557-FCB2AE1A00F2}"/>
              </a:ext>
            </a:extLst>
          </p:cNvPr>
          <p:cNvCxnSpPr>
            <a:cxnSpLocks/>
          </p:cNvCxnSpPr>
          <p:nvPr/>
        </p:nvCxnSpPr>
        <p:spPr>
          <a:xfrm flipV="1">
            <a:off x="5198943" y="2169375"/>
            <a:ext cx="391092"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73FD0EEE-76D6-4377-85AC-448FB296DB22}"/>
              </a:ext>
            </a:extLst>
          </p:cNvPr>
          <p:cNvCxnSpPr>
            <a:cxnSpLocks/>
          </p:cNvCxnSpPr>
          <p:nvPr/>
        </p:nvCxnSpPr>
        <p:spPr>
          <a:xfrm flipV="1">
            <a:off x="6751224" y="2121096"/>
            <a:ext cx="391092"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81434DF7-05ED-4E3B-8E89-A121C727C427}"/>
              </a:ext>
            </a:extLst>
          </p:cNvPr>
          <p:cNvSpPr/>
          <p:nvPr/>
        </p:nvSpPr>
        <p:spPr>
          <a:xfrm>
            <a:off x="7382759" y="1319753"/>
            <a:ext cx="4331616" cy="11194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dirty="0">
                <a:solidFill>
                  <a:schemeClr val="accent3">
                    <a:lumMod val="40000"/>
                    <a:lumOff val="60000"/>
                  </a:schemeClr>
                </a:solidFill>
              </a:rPr>
              <a:t> </a:t>
            </a:r>
            <a:r>
              <a:rPr lang="en-US" sz="2000" dirty="0">
                <a:solidFill>
                  <a:srgbClr val="F58BF0"/>
                </a:solidFill>
              </a:rPr>
              <a:t>nitroglycerin 1/150 ( 0.4 mg ), </a:t>
            </a:r>
            <a:r>
              <a:rPr lang="en-US" sz="2000" dirty="0">
                <a:solidFill>
                  <a:srgbClr val="FFC000"/>
                </a:solidFill>
              </a:rPr>
              <a:t>1 tab</a:t>
            </a:r>
            <a:r>
              <a:rPr lang="en-US" sz="2000" dirty="0"/>
              <a:t>, sl,q5min x 3 </a:t>
            </a:r>
            <a:r>
              <a:rPr lang="en-US" sz="2000" dirty="0" err="1"/>
              <a:t>prn,nm</a:t>
            </a:r>
            <a:r>
              <a:rPr lang="en-US" sz="2000" dirty="0"/>
              <a:t>, </a:t>
            </a:r>
            <a:r>
              <a:rPr lang="en-US" sz="2000" dirty="0">
                <a:solidFill>
                  <a:srgbClr val="00B0F0"/>
                </a:solidFill>
              </a:rPr>
              <a:t>chest pain</a:t>
            </a:r>
            <a:r>
              <a:rPr lang="en-US" sz="2000" dirty="0"/>
              <a:t>, list</a:t>
            </a:r>
            <a:endParaRPr lang="en-US" sz="2000" dirty="0">
              <a:solidFill>
                <a:srgbClr val="FFFF00"/>
              </a:solidFill>
            </a:endParaRPr>
          </a:p>
        </p:txBody>
      </p:sp>
      <p:cxnSp>
        <p:nvCxnSpPr>
          <p:cNvPr id="9" name="Straight Arrow Connector 8">
            <a:extLst>
              <a:ext uri="{FF2B5EF4-FFF2-40B4-BE49-F238E27FC236}">
                <a16:creationId xmlns:a16="http://schemas.microsoft.com/office/drawing/2014/main" id="{FD0E79F6-6A6A-45C1-993F-6F54647479FE}"/>
              </a:ext>
            </a:extLst>
          </p:cNvPr>
          <p:cNvCxnSpPr>
            <a:cxnSpLocks/>
          </p:cNvCxnSpPr>
          <p:nvPr/>
        </p:nvCxnSpPr>
        <p:spPr>
          <a:xfrm>
            <a:off x="2763685" y="3057279"/>
            <a:ext cx="0" cy="369364"/>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2" name="Rectangle 11">
            <a:extLst>
              <a:ext uri="{FF2B5EF4-FFF2-40B4-BE49-F238E27FC236}">
                <a16:creationId xmlns:a16="http://schemas.microsoft.com/office/drawing/2014/main" id="{3BC3C0FD-2606-4809-BB6C-32BF86763602}"/>
              </a:ext>
            </a:extLst>
          </p:cNvPr>
          <p:cNvSpPr/>
          <p:nvPr/>
        </p:nvSpPr>
        <p:spPr>
          <a:xfrm>
            <a:off x="302414" y="5891987"/>
            <a:ext cx="5060624" cy="646331"/>
          </a:xfrm>
          <a:prstGeom prst="rect">
            <a:avLst/>
          </a:prstGeom>
        </p:spPr>
        <p:txBody>
          <a:bodyPr wrap="square">
            <a:spAutoFit/>
          </a:bodyPr>
          <a:lstStyle/>
          <a:p>
            <a:pPr algn="ctr"/>
            <a:r>
              <a:rPr lang="en-US" dirty="0">
                <a:solidFill>
                  <a:srgbClr val="FFFF00"/>
                </a:solidFill>
              </a:rPr>
              <a:t>Develop a set of question- logical form templates </a:t>
            </a:r>
          </a:p>
          <a:p>
            <a:pPr algn="ctr"/>
            <a:r>
              <a:rPr lang="en-US" dirty="0">
                <a:solidFill>
                  <a:srgbClr val="FFFF00"/>
                </a:solidFill>
              </a:rPr>
              <a:t>for each available annotation template</a:t>
            </a:r>
          </a:p>
        </p:txBody>
      </p:sp>
      <p:sp>
        <p:nvSpPr>
          <p:cNvPr id="13" name="Flowchart: Terminator 12">
            <a:extLst>
              <a:ext uri="{FF2B5EF4-FFF2-40B4-BE49-F238E27FC236}">
                <a16:creationId xmlns:a16="http://schemas.microsoft.com/office/drawing/2014/main" id="{E49AD19D-4C71-4AF3-8A61-B74335B7323E}"/>
              </a:ext>
            </a:extLst>
          </p:cNvPr>
          <p:cNvSpPr/>
          <p:nvPr/>
        </p:nvSpPr>
        <p:spPr>
          <a:xfrm>
            <a:off x="164970" y="3632187"/>
            <a:ext cx="5225651" cy="988426"/>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52C56C0-E5B8-4081-B29C-C6396255E784}"/>
              </a:ext>
            </a:extLst>
          </p:cNvPr>
          <p:cNvCxnSpPr>
            <a:cxnSpLocks/>
          </p:cNvCxnSpPr>
          <p:nvPr/>
        </p:nvCxnSpPr>
        <p:spPr>
          <a:xfrm flipV="1">
            <a:off x="5629375" y="4047439"/>
            <a:ext cx="507506"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45AF8181-1E09-4CB7-8B54-8E4A276F827C}"/>
              </a:ext>
            </a:extLst>
          </p:cNvPr>
          <p:cNvCxnSpPr>
            <a:cxnSpLocks/>
          </p:cNvCxnSpPr>
          <p:nvPr/>
        </p:nvCxnSpPr>
        <p:spPr>
          <a:xfrm>
            <a:off x="9423632" y="2896949"/>
            <a:ext cx="0" cy="59718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8" name="Rectangle 17">
            <a:extLst>
              <a:ext uri="{FF2B5EF4-FFF2-40B4-BE49-F238E27FC236}">
                <a16:creationId xmlns:a16="http://schemas.microsoft.com/office/drawing/2014/main" id="{1DA10BCD-FC28-4413-A1BA-74C4C5E2273D}"/>
              </a:ext>
            </a:extLst>
          </p:cNvPr>
          <p:cNvSpPr/>
          <p:nvPr/>
        </p:nvSpPr>
        <p:spPr>
          <a:xfrm>
            <a:off x="6809236" y="5890421"/>
            <a:ext cx="4766880" cy="923330"/>
          </a:xfrm>
          <a:prstGeom prst="rect">
            <a:avLst/>
          </a:prstGeom>
        </p:spPr>
        <p:txBody>
          <a:bodyPr wrap="square">
            <a:spAutoFit/>
          </a:bodyPr>
          <a:lstStyle/>
          <a:p>
            <a:pPr algn="ctr"/>
            <a:r>
              <a:rPr lang="en-US" dirty="0">
                <a:solidFill>
                  <a:srgbClr val="FFFF00"/>
                </a:solidFill>
              </a:rPr>
              <a:t>Apply the question – logical form templates </a:t>
            </a:r>
          </a:p>
          <a:p>
            <a:pPr algn="ctr"/>
            <a:r>
              <a:rPr lang="en-US" dirty="0">
                <a:solidFill>
                  <a:srgbClr val="FFFF00"/>
                </a:solidFill>
              </a:rPr>
              <a:t>to generate questions using the available i2b2 annotation value</a:t>
            </a:r>
          </a:p>
        </p:txBody>
      </p:sp>
      <p:sp>
        <p:nvSpPr>
          <p:cNvPr id="2" name="TextBox 1">
            <a:extLst>
              <a:ext uri="{FF2B5EF4-FFF2-40B4-BE49-F238E27FC236}">
                <a16:creationId xmlns:a16="http://schemas.microsoft.com/office/drawing/2014/main" id="{4F4319C7-01CE-484B-8691-0AA0FD7F2CD0}"/>
              </a:ext>
            </a:extLst>
          </p:cNvPr>
          <p:cNvSpPr txBox="1"/>
          <p:nvPr/>
        </p:nvSpPr>
        <p:spPr>
          <a:xfrm>
            <a:off x="1626124" y="2523093"/>
            <a:ext cx="2587658" cy="646331"/>
          </a:xfrm>
          <a:prstGeom prst="rect">
            <a:avLst/>
          </a:prstGeom>
          <a:noFill/>
        </p:spPr>
        <p:txBody>
          <a:bodyPr wrap="square" rtlCol="0">
            <a:spAutoFit/>
          </a:bodyPr>
          <a:lstStyle/>
          <a:p>
            <a:r>
              <a:rPr lang="en-US" dirty="0">
                <a:solidFill>
                  <a:srgbClr val="FFFF00"/>
                </a:solidFill>
              </a:rPr>
              <a:t>I2b2 annotation template</a:t>
            </a:r>
          </a:p>
          <a:p>
            <a:endParaRPr lang="en-US" dirty="0"/>
          </a:p>
        </p:txBody>
      </p:sp>
      <p:sp>
        <p:nvSpPr>
          <p:cNvPr id="16" name="TextBox 15">
            <a:extLst>
              <a:ext uri="{FF2B5EF4-FFF2-40B4-BE49-F238E27FC236}">
                <a16:creationId xmlns:a16="http://schemas.microsoft.com/office/drawing/2014/main" id="{6DD2E0EC-EB60-497D-AACA-C286613CA2DA}"/>
              </a:ext>
            </a:extLst>
          </p:cNvPr>
          <p:cNvSpPr txBox="1"/>
          <p:nvPr/>
        </p:nvSpPr>
        <p:spPr>
          <a:xfrm>
            <a:off x="8344293" y="2493390"/>
            <a:ext cx="2587658" cy="646331"/>
          </a:xfrm>
          <a:prstGeom prst="rect">
            <a:avLst/>
          </a:prstGeom>
          <a:noFill/>
        </p:spPr>
        <p:txBody>
          <a:bodyPr wrap="square" rtlCol="0">
            <a:spAutoFit/>
          </a:bodyPr>
          <a:lstStyle/>
          <a:p>
            <a:r>
              <a:rPr lang="en-US" dirty="0">
                <a:solidFill>
                  <a:srgbClr val="FFFF00"/>
                </a:solidFill>
              </a:rPr>
              <a:t>I2b2 annotation value</a:t>
            </a:r>
          </a:p>
          <a:p>
            <a:endParaRPr lang="en-US" dirty="0"/>
          </a:p>
        </p:txBody>
      </p:sp>
      <p:sp>
        <p:nvSpPr>
          <p:cNvPr id="10" name="Rectangle 9">
            <a:extLst>
              <a:ext uri="{FF2B5EF4-FFF2-40B4-BE49-F238E27FC236}">
                <a16:creationId xmlns:a16="http://schemas.microsoft.com/office/drawing/2014/main" id="{38DD23BF-65A2-41FF-AC26-4274ECC3FF73}"/>
              </a:ext>
            </a:extLst>
          </p:cNvPr>
          <p:cNvSpPr/>
          <p:nvPr/>
        </p:nvSpPr>
        <p:spPr>
          <a:xfrm>
            <a:off x="-443059" y="3758649"/>
            <a:ext cx="6096000" cy="923330"/>
          </a:xfrm>
          <a:prstGeom prst="rect">
            <a:avLst/>
          </a:prstGeom>
        </p:spPr>
        <p:txBody>
          <a:bodyPr>
            <a:spAutoFit/>
          </a:bodyPr>
          <a:lstStyle/>
          <a:p>
            <a:pPr algn="ctr"/>
            <a:r>
              <a:rPr lang="en-US" dirty="0">
                <a:solidFill>
                  <a:srgbClr val="92D050"/>
                </a:solidFill>
              </a:rPr>
              <a:t>Q: </a:t>
            </a:r>
            <a:r>
              <a:rPr lang="en-US" dirty="0"/>
              <a:t>What is the dosage of |medication| ?</a:t>
            </a:r>
          </a:p>
          <a:p>
            <a:pPr algn="ctr"/>
            <a:r>
              <a:rPr lang="en-US" dirty="0">
                <a:solidFill>
                  <a:srgbClr val="92D050"/>
                </a:solidFill>
              </a:rPr>
              <a:t>L:</a:t>
            </a:r>
            <a:r>
              <a:rPr lang="en-US" dirty="0"/>
              <a:t> </a:t>
            </a:r>
            <a:r>
              <a:rPr lang="en-US" dirty="0" err="1"/>
              <a:t>MedicationEvent</a:t>
            </a:r>
            <a:r>
              <a:rPr lang="en-US" dirty="0"/>
              <a:t> (|medication|) [Dosage=x]</a:t>
            </a:r>
          </a:p>
          <a:p>
            <a:pPr algn="ctr"/>
            <a:endParaRPr lang="en-US" dirty="0"/>
          </a:p>
        </p:txBody>
      </p:sp>
      <p:sp>
        <p:nvSpPr>
          <p:cNvPr id="11" name="Rectangle 10">
            <a:extLst>
              <a:ext uri="{FF2B5EF4-FFF2-40B4-BE49-F238E27FC236}">
                <a16:creationId xmlns:a16="http://schemas.microsoft.com/office/drawing/2014/main" id="{236892F4-72FE-4438-9490-9A09D87E63BA}"/>
              </a:ext>
            </a:extLst>
          </p:cNvPr>
          <p:cNvSpPr/>
          <p:nvPr/>
        </p:nvSpPr>
        <p:spPr>
          <a:xfrm>
            <a:off x="5445552" y="3664496"/>
            <a:ext cx="7585435" cy="1200329"/>
          </a:xfrm>
          <a:prstGeom prst="rect">
            <a:avLst/>
          </a:prstGeom>
        </p:spPr>
        <p:txBody>
          <a:bodyPr wrap="square">
            <a:spAutoFit/>
          </a:bodyPr>
          <a:lstStyle/>
          <a:p>
            <a:pPr algn="ctr"/>
            <a:r>
              <a:rPr lang="en-US" dirty="0">
                <a:solidFill>
                  <a:srgbClr val="92D050"/>
                </a:solidFill>
              </a:rPr>
              <a:t>Q: </a:t>
            </a:r>
            <a:r>
              <a:rPr lang="en-US" dirty="0"/>
              <a:t>What is the dosage of</a:t>
            </a:r>
            <a:r>
              <a:rPr lang="en-US" dirty="0">
                <a:solidFill>
                  <a:srgbClr val="FFFF00"/>
                </a:solidFill>
              </a:rPr>
              <a:t>  </a:t>
            </a:r>
            <a:r>
              <a:rPr lang="en-US" dirty="0">
                <a:solidFill>
                  <a:srgbClr val="F58BF0"/>
                </a:solidFill>
              </a:rPr>
              <a:t>nitroglycerin 1/150 ( 0.4 mg) </a:t>
            </a:r>
            <a:r>
              <a:rPr lang="en-US" dirty="0"/>
              <a:t>?  </a:t>
            </a:r>
          </a:p>
          <a:p>
            <a:pPr algn="ctr"/>
            <a:r>
              <a:rPr lang="en-US" dirty="0"/>
              <a:t> </a:t>
            </a:r>
            <a:r>
              <a:rPr lang="en-US" dirty="0">
                <a:solidFill>
                  <a:srgbClr val="92D050"/>
                </a:solidFill>
              </a:rPr>
              <a:t>L: </a:t>
            </a:r>
            <a:r>
              <a:rPr lang="en-US" dirty="0" err="1"/>
              <a:t>MedicationEvent</a:t>
            </a:r>
            <a:r>
              <a:rPr lang="en-US" dirty="0"/>
              <a:t> </a:t>
            </a:r>
            <a:r>
              <a:rPr lang="en-US" dirty="0">
                <a:solidFill>
                  <a:srgbClr val="F58BF0"/>
                </a:solidFill>
              </a:rPr>
              <a:t>(nitroglycerin 1/150 ( 0.4 mg) ) </a:t>
            </a:r>
            <a:r>
              <a:rPr lang="en-US" dirty="0"/>
              <a:t>[Dosage=x]</a:t>
            </a:r>
          </a:p>
          <a:p>
            <a:pPr algn="ctr"/>
            <a:r>
              <a:rPr lang="en-US" dirty="0">
                <a:solidFill>
                  <a:srgbClr val="92D050"/>
                </a:solidFill>
              </a:rPr>
              <a:t>A: </a:t>
            </a:r>
            <a:r>
              <a:rPr lang="en-US" dirty="0">
                <a:solidFill>
                  <a:srgbClr val="FFC000"/>
                </a:solidFill>
              </a:rPr>
              <a:t>Dosage = 1 tab</a:t>
            </a:r>
          </a:p>
          <a:p>
            <a:pPr algn="ctr"/>
            <a:endParaRPr lang="en-US" dirty="0">
              <a:solidFill>
                <a:srgbClr val="92D050"/>
              </a:solidFill>
            </a:endParaRPr>
          </a:p>
        </p:txBody>
      </p:sp>
      <p:sp>
        <p:nvSpPr>
          <p:cNvPr id="20" name="Flowchart: Terminator 19">
            <a:extLst>
              <a:ext uri="{FF2B5EF4-FFF2-40B4-BE49-F238E27FC236}">
                <a16:creationId xmlns:a16="http://schemas.microsoft.com/office/drawing/2014/main" id="{F2065711-F34D-49EA-A80A-76518B269471}"/>
              </a:ext>
            </a:extLst>
          </p:cNvPr>
          <p:cNvSpPr/>
          <p:nvPr/>
        </p:nvSpPr>
        <p:spPr>
          <a:xfrm>
            <a:off x="219901" y="4746980"/>
            <a:ext cx="5225651" cy="988426"/>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11922D68-875A-4A06-A7B8-3FF007913A41}"/>
              </a:ext>
            </a:extLst>
          </p:cNvPr>
          <p:cNvCxnSpPr>
            <a:cxnSpLocks/>
          </p:cNvCxnSpPr>
          <p:nvPr/>
        </p:nvCxnSpPr>
        <p:spPr>
          <a:xfrm flipV="1">
            <a:off x="5665541" y="5161373"/>
            <a:ext cx="507506"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22" name="Rectangle 21">
            <a:extLst>
              <a:ext uri="{FF2B5EF4-FFF2-40B4-BE49-F238E27FC236}">
                <a16:creationId xmlns:a16="http://schemas.microsoft.com/office/drawing/2014/main" id="{A08C608F-6F8E-477C-84C7-EA9F245EC351}"/>
              </a:ext>
            </a:extLst>
          </p:cNvPr>
          <p:cNvSpPr/>
          <p:nvPr/>
        </p:nvSpPr>
        <p:spPr>
          <a:xfrm>
            <a:off x="-298514" y="4807147"/>
            <a:ext cx="6096000" cy="1200329"/>
          </a:xfrm>
          <a:prstGeom prst="rect">
            <a:avLst/>
          </a:prstGeom>
        </p:spPr>
        <p:txBody>
          <a:bodyPr>
            <a:spAutoFit/>
          </a:bodyPr>
          <a:lstStyle/>
          <a:p>
            <a:pPr lvl="0" algn="ctr" defTabSz="914400">
              <a:defRPr/>
            </a:pPr>
            <a:r>
              <a:rPr lang="en-US" dirty="0">
                <a:solidFill>
                  <a:srgbClr val="92D050"/>
                </a:solidFill>
              </a:rPr>
              <a:t>Q: </a:t>
            </a:r>
            <a:r>
              <a:rPr lang="en-US" dirty="0">
                <a:solidFill>
                  <a:schemeClr val="tx1">
                    <a:lumMod val="95000"/>
                  </a:schemeClr>
                </a:solidFill>
              </a:rPr>
              <a:t>Why was the patient prescribed |medication| ?</a:t>
            </a:r>
          </a:p>
          <a:p>
            <a:pPr algn="ctr"/>
            <a:r>
              <a:rPr lang="en-US" dirty="0">
                <a:solidFill>
                  <a:srgbClr val="92D050"/>
                </a:solidFill>
              </a:rPr>
              <a:t>L:</a:t>
            </a:r>
            <a:r>
              <a:rPr lang="en-US" dirty="0"/>
              <a:t> </a:t>
            </a:r>
            <a:r>
              <a:rPr lang="en-US" dirty="0" err="1"/>
              <a:t>MedicationEvent</a:t>
            </a:r>
            <a:r>
              <a:rPr lang="en-US" dirty="0"/>
              <a:t> (|medication|) treats</a:t>
            </a:r>
          </a:p>
          <a:p>
            <a:pPr algn="ctr"/>
            <a:r>
              <a:rPr lang="en-US" dirty="0"/>
              <a:t> </a:t>
            </a:r>
            <a:r>
              <a:rPr lang="en-US" dirty="0" err="1"/>
              <a:t>ConditionEvent</a:t>
            </a:r>
            <a:r>
              <a:rPr lang="en-US" dirty="0"/>
              <a:t> (x)</a:t>
            </a:r>
          </a:p>
          <a:p>
            <a:pPr algn="ctr"/>
            <a:endParaRPr lang="en-US" dirty="0"/>
          </a:p>
        </p:txBody>
      </p:sp>
      <p:sp>
        <p:nvSpPr>
          <p:cNvPr id="23" name="Rectangle 22">
            <a:extLst>
              <a:ext uri="{FF2B5EF4-FFF2-40B4-BE49-F238E27FC236}">
                <a16:creationId xmlns:a16="http://schemas.microsoft.com/office/drawing/2014/main" id="{9BC503EA-B3C5-4131-95F1-A994704AE53A}"/>
              </a:ext>
            </a:extLst>
          </p:cNvPr>
          <p:cNvSpPr/>
          <p:nvPr/>
        </p:nvSpPr>
        <p:spPr>
          <a:xfrm>
            <a:off x="5272727" y="4712994"/>
            <a:ext cx="7585435" cy="1754326"/>
          </a:xfrm>
          <a:prstGeom prst="rect">
            <a:avLst/>
          </a:prstGeom>
        </p:spPr>
        <p:txBody>
          <a:bodyPr wrap="square">
            <a:spAutoFit/>
          </a:bodyPr>
          <a:lstStyle/>
          <a:p>
            <a:pPr algn="ctr"/>
            <a:r>
              <a:rPr lang="en-US" dirty="0">
                <a:solidFill>
                  <a:srgbClr val="92D050"/>
                </a:solidFill>
              </a:rPr>
              <a:t>Q: </a:t>
            </a:r>
            <a:r>
              <a:rPr lang="en-US" dirty="0">
                <a:solidFill>
                  <a:schemeClr val="tx1">
                    <a:lumMod val="95000"/>
                  </a:schemeClr>
                </a:solidFill>
              </a:rPr>
              <a:t>Why was the patient prescribed </a:t>
            </a:r>
            <a:r>
              <a:rPr lang="en-US" dirty="0">
                <a:solidFill>
                  <a:srgbClr val="F58BF0"/>
                </a:solidFill>
              </a:rPr>
              <a:t>nitroglycerin 1/150 ( 0.4 mg) </a:t>
            </a:r>
            <a:r>
              <a:rPr lang="en-US" dirty="0"/>
              <a:t>?  </a:t>
            </a:r>
          </a:p>
          <a:p>
            <a:pPr algn="ctr"/>
            <a:r>
              <a:rPr lang="en-US" dirty="0"/>
              <a:t> </a:t>
            </a:r>
            <a:r>
              <a:rPr lang="en-US" dirty="0">
                <a:solidFill>
                  <a:srgbClr val="92D050"/>
                </a:solidFill>
              </a:rPr>
              <a:t>L: </a:t>
            </a:r>
            <a:r>
              <a:rPr lang="en-US" dirty="0" err="1"/>
              <a:t>MedicationEvent</a:t>
            </a:r>
            <a:r>
              <a:rPr lang="en-US" dirty="0"/>
              <a:t> </a:t>
            </a:r>
            <a:r>
              <a:rPr lang="en-US" dirty="0">
                <a:solidFill>
                  <a:srgbClr val="F58BF0"/>
                </a:solidFill>
              </a:rPr>
              <a:t>(nitroglycerin 1/150 ( 0.4 mg) ) </a:t>
            </a:r>
            <a:r>
              <a:rPr lang="en-US" dirty="0"/>
              <a:t>treats</a:t>
            </a:r>
          </a:p>
          <a:p>
            <a:pPr algn="ctr"/>
            <a:r>
              <a:rPr lang="en-US" dirty="0"/>
              <a:t> </a:t>
            </a:r>
            <a:r>
              <a:rPr lang="en-US" dirty="0" err="1"/>
              <a:t>ConditionEvent</a:t>
            </a:r>
            <a:r>
              <a:rPr lang="en-US" dirty="0"/>
              <a:t> (x)</a:t>
            </a:r>
          </a:p>
          <a:p>
            <a:pPr algn="ctr"/>
            <a:r>
              <a:rPr lang="en-US" dirty="0">
                <a:solidFill>
                  <a:srgbClr val="92D050"/>
                </a:solidFill>
              </a:rPr>
              <a:t>A: </a:t>
            </a:r>
            <a:r>
              <a:rPr lang="en-US" dirty="0">
                <a:solidFill>
                  <a:srgbClr val="00B0F0"/>
                </a:solidFill>
              </a:rPr>
              <a:t>chest pain</a:t>
            </a:r>
          </a:p>
          <a:p>
            <a:pPr algn="ctr"/>
            <a:endParaRPr lang="en-US" dirty="0"/>
          </a:p>
          <a:p>
            <a:pPr algn="ctr"/>
            <a:endParaRPr lang="en-US" dirty="0">
              <a:solidFill>
                <a:srgbClr val="92D050"/>
              </a:solidFill>
            </a:endParaRPr>
          </a:p>
        </p:txBody>
      </p:sp>
    </p:spTree>
    <p:extLst>
      <p:ext uri="{BB962C8B-B14F-4D97-AF65-F5344CB8AC3E}">
        <p14:creationId xmlns:p14="http://schemas.microsoft.com/office/powerpoint/2010/main" val="334799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2" grpId="0"/>
      <p:bldP spid="13" grpId="0" animBg="1"/>
      <p:bldP spid="18" grpId="0"/>
      <p:bldP spid="2" grpId="0"/>
      <p:bldP spid="16" grpId="0"/>
      <p:bldP spid="10" grpId="0"/>
      <p:bldP spid="11" grpId="0"/>
      <p:bldP spid="20" grpId="0" animBg="1"/>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10FCFC-A84D-43A6-98B2-8C32BC5A2F17}"/>
              </a:ext>
            </a:extLst>
          </p:cNvPr>
          <p:cNvSpPr>
            <a:spLocks noGrp="1"/>
          </p:cNvSpPr>
          <p:nvPr>
            <p:ph idx="1"/>
          </p:nvPr>
        </p:nvSpPr>
        <p:spPr/>
        <p:txBody>
          <a:bodyPr/>
          <a:lstStyle/>
          <a:p>
            <a:pPr marL="457200" indent="-457200"/>
            <a:r>
              <a:rPr lang="en-US" dirty="0"/>
              <a:t>Total logical form templates = 44</a:t>
            </a:r>
          </a:p>
          <a:p>
            <a:pPr marL="1371600" lvl="2" indent="-457200"/>
            <a:r>
              <a:rPr lang="en-US" dirty="0"/>
              <a:t>Indicates the range of answer concepts covered in the dataset</a:t>
            </a:r>
          </a:p>
          <a:p>
            <a:pPr marL="457200" indent="-457200"/>
            <a:r>
              <a:rPr lang="en-US" dirty="0"/>
              <a:t>Total question templates = 105</a:t>
            </a:r>
          </a:p>
          <a:p>
            <a:pPr marL="1371600" lvl="2" indent="-457200"/>
            <a:r>
              <a:rPr lang="en-US" dirty="0"/>
              <a:t>Multiple question can map to a single logical form</a:t>
            </a:r>
          </a:p>
          <a:p>
            <a:pPr marL="1371600" lvl="2" indent="-457200"/>
            <a:r>
              <a:rPr lang="en-US" dirty="0"/>
              <a:t>Some of these questions are simple syntactic variations</a:t>
            </a:r>
          </a:p>
          <a:p>
            <a:pPr marL="457200" indent="-457200"/>
            <a:r>
              <a:rPr lang="en-US" dirty="0"/>
              <a:t>Total number of questions and logical forms generated form the templates  =  542,749</a:t>
            </a:r>
          </a:p>
          <a:p>
            <a:pPr marL="0" indent="0">
              <a:buNone/>
            </a:pPr>
            <a:endParaRPr lang="en-US" dirty="0"/>
          </a:p>
        </p:txBody>
      </p:sp>
      <p:sp>
        <p:nvSpPr>
          <p:cNvPr id="3" name="Title 2">
            <a:extLst>
              <a:ext uri="{FF2B5EF4-FFF2-40B4-BE49-F238E27FC236}">
                <a16:creationId xmlns:a16="http://schemas.microsoft.com/office/drawing/2014/main" id="{E78F1DA6-9955-4F32-9C2C-43D54E1870C5}"/>
              </a:ext>
            </a:extLst>
          </p:cNvPr>
          <p:cNvSpPr>
            <a:spLocks noGrp="1"/>
          </p:cNvSpPr>
          <p:nvPr>
            <p:ph type="title"/>
          </p:nvPr>
        </p:nvSpPr>
        <p:spPr/>
        <p:txBody>
          <a:bodyPr/>
          <a:lstStyle/>
          <a:p>
            <a:r>
              <a:rPr lang="en-US" dirty="0"/>
              <a:t>Dataset Analysis</a:t>
            </a:r>
          </a:p>
        </p:txBody>
      </p:sp>
    </p:spTree>
    <p:extLst>
      <p:ext uri="{BB962C8B-B14F-4D97-AF65-F5344CB8AC3E}">
        <p14:creationId xmlns:p14="http://schemas.microsoft.com/office/powerpoint/2010/main" val="4018652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6BA86-174B-4A93-A2D5-3117E343B686}"/>
              </a:ext>
            </a:extLst>
          </p:cNvPr>
          <p:cNvSpPr>
            <a:spLocks noGrp="1"/>
          </p:cNvSpPr>
          <p:nvPr>
            <p:ph idx="1"/>
          </p:nvPr>
        </p:nvSpPr>
        <p:spPr>
          <a:xfrm>
            <a:off x="271588" y="1896326"/>
            <a:ext cx="10233800" cy="4351338"/>
          </a:xfrm>
        </p:spPr>
        <p:txBody>
          <a:bodyPr>
            <a:normAutofit lnSpcReduction="10000"/>
          </a:bodyPr>
          <a:lstStyle/>
          <a:p>
            <a:r>
              <a:rPr lang="en-US" dirty="0"/>
              <a:t>Distribution of number of i2b2 annotations used in question-logical form templates</a:t>
            </a:r>
          </a:p>
          <a:p>
            <a:pPr lvl="1"/>
            <a:r>
              <a:rPr lang="en-US" dirty="0">
                <a:solidFill>
                  <a:srgbClr val="FFFF00"/>
                </a:solidFill>
              </a:rPr>
              <a:t>9% No annotation used </a:t>
            </a:r>
          </a:p>
          <a:p>
            <a:pPr lvl="2"/>
            <a:r>
              <a:rPr lang="en-US" dirty="0"/>
              <a:t>Any changes in medication ?</a:t>
            </a:r>
          </a:p>
          <a:p>
            <a:pPr lvl="1"/>
            <a:r>
              <a:rPr lang="en-US" dirty="0">
                <a:solidFill>
                  <a:srgbClr val="FFFF00"/>
                </a:solidFill>
              </a:rPr>
              <a:t>70% One i2b2 annotations used</a:t>
            </a:r>
          </a:p>
          <a:p>
            <a:pPr lvl="2"/>
            <a:r>
              <a:rPr lang="en-US" dirty="0"/>
              <a:t>What is the dosage of </a:t>
            </a:r>
            <a:r>
              <a:rPr lang="en-US" dirty="0">
                <a:solidFill>
                  <a:srgbClr val="F58BF0"/>
                </a:solidFill>
              </a:rPr>
              <a:t>|medication|</a:t>
            </a:r>
            <a:r>
              <a:rPr lang="en-US" dirty="0"/>
              <a:t> ?</a:t>
            </a:r>
          </a:p>
          <a:p>
            <a:pPr lvl="1"/>
            <a:r>
              <a:rPr lang="en-US" dirty="0">
                <a:solidFill>
                  <a:srgbClr val="FFFF00"/>
                </a:solidFill>
              </a:rPr>
              <a:t>20% Two i2b2 annotations used</a:t>
            </a:r>
          </a:p>
          <a:p>
            <a:pPr lvl="2"/>
            <a:r>
              <a:rPr lang="en-US" dirty="0"/>
              <a:t>Does he have any evidence of</a:t>
            </a:r>
          </a:p>
          <a:p>
            <a:pPr marL="914400" lvl="2" indent="0">
              <a:buNone/>
            </a:pPr>
            <a:r>
              <a:rPr lang="en-US" dirty="0"/>
              <a:t>   </a:t>
            </a:r>
            <a:r>
              <a:rPr lang="en-US" dirty="0">
                <a:solidFill>
                  <a:srgbClr val="F58BF0"/>
                </a:solidFill>
              </a:rPr>
              <a:t>|problem| </a:t>
            </a:r>
            <a:r>
              <a:rPr lang="en-US" dirty="0"/>
              <a:t>in </a:t>
            </a:r>
            <a:r>
              <a:rPr lang="en-US" dirty="0">
                <a:solidFill>
                  <a:srgbClr val="F58BF0"/>
                </a:solidFill>
              </a:rPr>
              <a:t>|test|?</a:t>
            </a:r>
          </a:p>
          <a:p>
            <a:pPr lvl="1"/>
            <a:r>
              <a:rPr lang="en-US" dirty="0">
                <a:solidFill>
                  <a:srgbClr val="FFFF00"/>
                </a:solidFill>
              </a:rPr>
              <a:t>1% Three i2b2 annotations used</a:t>
            </a:r>
          </a:p>
          <a:p>
            <a:pPr lvl="2"/>
            <a:r>
              <a:rPr lang="en-US" dirty="0"/>
              <a:t>Is the patient taking any </a:t>
            </a:r>
          </a:p>
          <a:p>
            <a:pPr marL="914400" lvl="2" indent="0">
              <a:buNone/>
            </a:pPr>
            <a:r>
              <a:rPr lang="en-US" dirty="0"/>
              <a:t>   </a:t>
            </a:r>
            <a:r>
              <a:rPr lang="en-US" dirty="0">
                <a:solidFill>
                  <a:srgbClr val="F58BF0"/>
                </a:solidFill>
              </a:rPr>
              <a:t>|mode| |medication| </a:t>
            </a:r>
            <a:r>
              <a:rPr lang="en-US" dirty="0"/>
              <a:t>for </a:t>
            </a:r>
            <a:r>
              <a:rPr lang="en-US" dirty="0">
                <a:solidFill>
                  <a:srgbClr val="F58BF0"/>
                </a:solidFill>
              </a:rPr>
              <a:t>|problem| </a:t>
            </a:r>
            <a:r>
              <a:rPr lang="en-US" dirty="0"/>
              <a:t>?</a:t>
            </a:r>
          </a:p>
          <a:p>
            <a:pPr lvl="1"/>
            <a:endParaRPr lang="en-US" dirty="0"/>
          </a:p>
        </p:txBody>
      </p:sp>
      <p:sp>
        <p:nvSpPr>
          <p:cNvPr id="3" name="Title 2">
            <a:extLst>
              <a:ext uri="{FF2B5EF4-FFF2-40B4-BE49-F238E27FC236}">
                <a16:creationId xmlns:a16="http://schemas.microsoft.com/office/drawing/2014/main" id="{22CE3323-DF7F-4006-9AE8-DB11762022DB}"/>
              </a:ext>
            </a:extLst>
          </p:cNvPr>
          <p:cNvSpPr>
            <a:spLocks noGrp="1"/>
          </p:cNvSpPr>
          <p:nvPr>
            <p:ph type="title"/>
          </p:nvPr>
        </p:nvSpPr>
        <p:spPr/>
        <p:txBody>
          <a:bodyPr/>
          <a:lstStyle/>
          <a:p>
            <a:r>
              <a:rPr lang="en-US" dirty="0"/>
              <a:t>Dataset Complexity Analysis</a:t>
            </a:r>
          </a:p>
        </p:txBody>
      </p:sp>
      <p:pic>
        <p:nvPicPr>
          <p:cNvPr id="1026" name="Picture 2" descr="concepts.png">
            <a:extLst>
              <a:ext uri="{FF2B5EF4-FFF2-40B4-BE49-F238E27FC236}">
                <a16:creationId xmlns:a16="http://schemas.microsoft.com/office/drawing/2014/main" id="{9417C7F9-E660-4F1C-AFFA-6F10283C3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288" y="2790825"/>
            <a:ext cx="4306332" cy="322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55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7958F6-67C9-4033-9C83-F1079647174C}"/>
              </a:ext>
            </a:extLst>
          </p:cNvPr>
          <p:cNvSpPr>
            <a:spLocks noGrp="1"/>
          </p:cNvSpPr>
          <p:nvPr>
            <p:ph idx="1"/>
          </p:nvPr>
        </p:nvSpPr>
        <p:spPr>
          <a:xfrm>
            <a:off x="379996" y="1825526"/>
            <a:ext cx="6968197" cy="4351338"/>
          </a:xfrm>
        </p:spPr>
        <p:txBody>
          <a:bodyPr>
            <a:normAutofit fontScale="55000" lnSpcReduction="20000"/>
          </a:bodyPr>
          <a:lstStyle/>
          <a:p>
            <a:r>
              <a:rPr lang="en-US" sz="3600" dirty="0"/>
              <a:t>Evaluate complexity of logical forms (events in semantic frames)</a:t>
            </a:r>
          </a:p>
          <a:p>
            <a:r>
              <a:rPr lang="en-US" sz="3600" dirty="0"/>
              <a:t>Qualitative estimate, distribution of i2b2 concepts with UMLS</a:t>
            </a:r>
          </a:p>
          <a:p>
            <a:r>
              <a:rPr lang="en-US" sz="3600" dirty="0"/>
              <a:t>70 % of i2b2 “treatment” concepts in 6 UMLS Semantic types*</a:t>
            </a:r>
          </a:p>
          <a:p>
            <a:endParaRPr lang="en-US" sz="3600" dirty="0"/>
          </a:p>
          <a:p>
            <a:pPr lvl="1"/>
            <a:r>
              <a:rPr lang="en-US" sz="3600" dirty="0"/>
              <a:t>Pharmacologic Substance</a:t>
            </a:r>
          </a:p>
          <a:p>
            <a:pPr lvl="1"/>
            <a:r>
              <a:rPr lang="en-US" sz="3600" dirty="0"/>
              <a:t>Organic Chemical</a:t>
            </a:r>
          </a:p>
          <a:p>
            <a:pPr lvl="1"/>
            <a:r>
              <a:rPr lang="en-US" sz="3600" dirty="0"/>
              <a:t>Therapeutic or Preventive Procedure</a:t>
            </a:r>
          </a:p>
          <a:p>
            <a:pPr lvl="1"/>
            <a:r>
              <a:rPr lang="en-US" sz="3600" dirty="0"/>
              <a:t> Medical Device</a:t>
            </a:r>
          </a:p>
          <a:p>
            <a:pPr lvl="1"/>
            <a:r>
              <a:rPr lang="en-US" sz="3600" dirty="0"/>
              <a:t>Amino Acid, Peptide, or Protein</a:t>
            </a:r>
          </a:p>
          <a:p>
            <a:pPr lvl="1"/>
            <a:r>
              <a:rPr lang="en-US" sz="3600" dirty="0"/>
              <a:t>Antibiotic</a:t>
            </a:r>
          </a:p>
          <a:p>
            <a:pPr marL="0" indent="0">
              <a:buNone/>
            </a:pPr>
            <a:br>
              <a:rPr lang="en-US" sz="3200" dirty="0"/>
            </a:br>
            <a:endParaRPr lang="en-US" sz="3200" dirty="0"/>
          </a:p>
          <a:p>
            <a:pPr marL="0" indent="0">
              <a:buNone/>
            </a:pPr>
            <a:r>
              <a:rPr lang="en-US" sz="2900" dirty="0"/>
              <a:t>(only relations challenge)</a:t>
            </a:r>
          </a:p>
        </p:txBody>
      </p:sp>
      <p:sp>
        <p:nvSpPr>
          <p:cNvPr id="3" name="Title 2">
            <a:extLst>
              <a:ext uri="{FF2B5EF4-FFF2-40B4-BE49-F238E27FC236}">
                <a16:creationId xmlns:a16="http://schemas.microsoft.com/office/drawing/2014/main" id="{79276F4D-DEEC-4AE9-AC65-8544253BB70F}"/>
              </a:ext>
            </a:extLst>
          </p:cNvPr>
          <p:cNvSpPr>
            <a:spLocks noGrp="1"/>
          </p:cNvSpPr>
          <p:nvPr>
            <p:ph type="title"/>
          </p:nvPr>
        </p:nvSpPr>
        <p:spPr/>
        <p:txBody>
          <a:bodyPr/>
          <a:lstStyle/>
          <a:p>
            <a:r>
              <a:rPr lang="en-US" dirty="0"/>
              <a:t>Dataset Complexity Analysis</a:t>
            </a:r>
          </a:p>
        </p:txBody>
      </p:sp>
      <p:pic>
        <p:nvPicPr>
          <p:cNvPr id="2052" name="Picture 4" descr="treatment-umls-top6.png">
            <a:extLst>
              <a:ext uri="{FF2B5EF4-FFF2-40B4-BE49-F238E27FC236}">
                <a16:creationId xmlns:a16="http://schemas.microsoft.com/office/drawing/2014/main" id="{D11B7EF1-219C-45F3-A624-11CA57CBB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353" y="2446714"/>
            <a:ext cx="428625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10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CA4C5C-8C89-476D-886D-49DD0A8E4F95}"/>
              </a:ext>
            </a:extLst>
          </p:cNvPr>
          <p:cNvSpPr>
            <a:spLocks noGrp="1"/>
          </p:cNvSpPr>
          <p:nvPr>
            <p:ph idx="1"/>
          </p:nvPr>
        </p:nvSpPr>
        <p:spPr/>
        <p:txBody>
          <a:bodyPr/>
          <a:lstStyle/>
          <a:p>
            <a:r>
              <a:rPr lang="en-US" dirty="0"/>
              <a:t>Mapping of i2b2 concepts with UMLS concepts</a:t>
            </a:r>
          </a:p>
          <a:p>
            <a:r>
              <a:rPr lang="en-US" dirty="0"/>
              <a:t>Estimation of noise in the annotations</a:t>
            </a:r>
          </a:p>
          <a:p>
            <a:r>
              <a:rPr lang="en-US" dirty="0"/>
              <a:t>Distribution of question length</a:t>
            </a:r>
          </a:p>
          <a:p>
            <a:r>
              <a:rPr lang="en-US" dirty="0"/>
              <a:t>Distribution of questions generated per template</a:t>
            </a:r>
          </a:p>
          <a:p>
            <a:endParaRPr lang="en-US" dirty="0"/>
          </a:p>
          <a:p>
            <a:endParaRPr lang="en-US" dirty="0"/>
          </a:p>
          <a:p>
            <a:endParaRPr lang="en-US" dirty="0"/>
          </a:p>
        </p:txBody>
      </p:sp>
      <p:sp>
        <p:nvSpPr>
          <p:cNvPr id="3" name="Title 2">
            <a:extLst>
              <a:ext uri="{FF2B5EF4-FFF2-40B4-BE49-F238E27FC236}">
                <a16:creationId xmlns:a16="http://schemas.microsoft.com/office/drawing/2014/main" id="{DFC78400-4445-4BB4-A6D2-5DD7BCE8E380}"/>
              </a:ext>
            </a:extLst>
          </p:cNvPr>
          <p:cNvSpPr>
            <a:spLocks noGrp="1"/>
          </p:cNvSpPr>
          <p:nvPr>
            <p:ph type="title"/>
          </p:nvPr>
        </p:nvSpPr>
        <p:spPr/>
        <p:txBody>
          <a:bodyPr/>
          <a:lstStyle/>
          <a:p>
            <a:r>
              <a:rPr lang="en-US" dirty="0"/>
              <a:t>Ongoing Evaluation </a:t>
            </a:r>
          </a:p>
        </p:txBody>
      </p:sp>
    </p:spTree>
    <p:extLst>
      <p:ext uri="{BB962C8B-B14F-4D97-AF65-F5344CB8AC3E}">
        <p14:creationId xmlns:p14="http://schemas.microsoft.com/office/powerpoint/2010/main" val="1626756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C8338C-660A-4D91-AA0D-DCD334E5EE88}"/>
              </a:ext>
            </a:extLst>
          </p:cNvPr>
          <p:cNvSpPr>
            <a:spLocks noGrp="1"/>
          </p:cNvSpPr>
          <p:nvPr>
            <p:ph idx="1"/>
          </p:nvPr>
        </p:nvSpPr>
        <p:spPr/>
        <p:txBody>
          <a:bodyPr/>
          <a:lstStyle/>
          <a:p>
            <a:r>
              <a:rPr lang="en-US" dirty="0"/>
              <a:t>To evaluate coverage, compare our dataset to 4240 medical expert generated question</a:t>
            </a:r>
          </a:p>
          <a:p>
            <a:pPr lvl="1"/>
            <a:r>
              <a:rPr lang="en-US" dirty="0"/>
              <a:t>60.14 % of the questions match our dataset </a:t>
            </a:r>
          </a:p>
          <a:p>
            <a:pPr lvl="1"/>
            <a:r>
              <a:rPr lang="en-US" dirty="0"/>
              <a:t>31.15 % of the questions maybe included</a:t>
            </a:r>
          </a:p>
          <a:p>
            <a:pPr lvl="1"/>
            <a:r>
              <a:rPr lang="en-US" dirty="0"/>
              <a:t>8.7 % of question are not included in our dataset</a:t>
            </a:r>
          </a:p>
          <a:p>
            <a:endParaRPr lang="en-US" dirty="0"/>
          </a:p>
          <a:p>
            <a:endParaRPr lang="en-US" dirty="0"/>
          </a:p>
        </p:txBody>
      </p:sp>
      <p:sp>
        <p:nvSpPr>
          <p:cNvPr id="3" name="Title 2">
            <a:extLst>
              <a:ext uri="{FF2B5EF4-FFF2-40B4-BE49-F238E27FC236}">
                <a16:creationId xmlns:a16="http://schemas.microsoft.com/office/drawing/2014/main" id="{C2CD9C34-32C6-4D74-B699-AA5038B5475A}"/>
              </a:ext>
            </a:extLst>
          </p:cNvPr>
          <p:cNvSpPr>
            <a:spLocks noGrp="1"/>
          </p:cNvSpPr>
          <p:nvPr>
            <p:ph type="title"/>
          </p:nvPr>
        </p:nvSpPr>
        <p:spPr/>
        <p:txBody>
          <a:bodyPr/>
          <a:lstStyle/>
          <a:p>
            <a:r>
              <a:rPr lang="en-US" dirty="0"/>
              <a:t>Dataset Evaluation</a:t>
            </a:r>
          </a:p>
        </p:txBody>
      </p:sp>
      <p:graphicFrame>
        <p:nvGraphicFramePr>
          <p:cNvPr id="5" name="Table 4">
            <a:extLst>
              <a:ext uri="{FF2B5EF4-FFF2-40B4-BE49-F238E27FC236}">
                <a16:creationId xmlns:a16="http://schemas.microsoft.com/office/drawing/2014/main" id="{F4CD28FA-3ADF-4C88-9656-C87BCC237151}"/>
              </a:ext>
            </a:extLst>
          </p:cNvPr>
          <p:cNvGraphicFramePr>
            <a:graphicFrameLocks noGrp="1"/>
          </p:cNvGraphicFramePr>
          <p:nvPr>
            <p:extLst>
              <p:ext uri="{D42A27DB-BD31-4B8C-83A1-F6EECF244321}">
                <p14:modId xmlns:p14="http://schemas.microsoft.com/office/powerpoint/2010/main" val="2367342698"/>
              </p:ext>
            </p:extLst>
          </p:nvPr>
        </p:nvGraphicFramePr>
        <p:xfrm>
          <a:off x="1079367" y="4467474"/>
          <a:ext cx="9836871" cy="1591687"/>
        </p:xfrm>
        <a:graphic>
          <a:graphicData uri="http://schemas.openxmlformats.org/drawingml/2006/table">
            <a:tbl>
              <a:tblPr firstRow="1" bandRow="1">
                <a:tableStyleId>{5C22544A-7EE6-4342-B048-85BDC9FD1C3A}</a:tableStyleId>
              </a:tblPr>
              <a:tblGrid>
                <a:gridCol w="4440089">
                  <a:extLst>
                    <a:ext uri="{9D8B030D-6E8A-4147-A177-3AD203B41FA5}">
                      <a16:colId xmlns:a16="http://schemas.microsoft.com/office/drawing/2014/main" val="3180443860"/>
                    </a:ext>
                  </a:extLst>
                </a:gridCol>
                <a:gridCol w="5396782">
                  <a:extLst>
                    <a:ext uri="{9D8B030D-6E8A-4147-A177-3AD203B41FA5}">
                      <a16:colId xmlns:a16="http://schemas.microsoft.com/office/drawing/2014/main" val="2913405238"/>
                    </a:ext>
                  </a:extLst>
                </a:gridCol>
              </a:tblGrid>
              <a:tr h="397411">
                <a:tc>
                  <a:txBody>
                    <a:bodyPr/>
                    <a:lstStyle/>
                    <a:p>
                      <a:pPr algn="ctr"/>
                      <a:r>
                        <a:rPr lang="en-US" dirty="0"/>
                        <a:t>Questions not a part of the dataset</a:t>
                      </a:r>
                    </a:p>
                  </a:txBody>
                  <a:tcPr>
                    <a:lnB w="12700" cap="flat" cmpd="sng" algn="ctr">
                      <a:solidFill>
                        <a:schemeClr val="tx1"/>
                      </a:solidFill>
                      <a:prstDash val="solid"/>
                      <a:round/>
                      <a:headEnd type="none" w="med" len="med"/>
                      <a:tailEnd type="none" w="med" len="med"/>
                    </a:lnB>
                    <a:solidFill>
                      <a:srgbClr val="5AA2AE"/>
                    </a:solidFill>
                  </a:tcPr>
                </a:tc>
                <a:tc>
                  <a:txBody>
                    <a:bodyPr/>
                    <a:lstStyle/>
                    <a:p>
                      <a:pPr algn="ctr"/>
                      <a:r>
                        <a:rPr lang="en-US" dirty="0"/>
                        <a:t>Annotations needed to generate these questions</a:t>
                      </a:r>
                    </a:p>
                  </a:txBody>
                  <a:tcPr>
                    <a:lnB w="12700" cap="flat" cmpd="sng" algn="ctr">
                      <a:solidFill>
                        <a:schemeClr val="tx1"/>
                      </a:solidFill>
                      <a:prstDash val="solid"/>
                      <a:round/>
                      <a:headEnd type="none" w="med" len="med"/>
                      <a:tailEnd type="none" w="med" len="med"/>
                    </a:lnB>
                    <a:solidFill>
                      <a:srgbClr val="5AA2AE"/>
                    </a:solidFill>
                  </a:tcPr>
                </a:tc>
                <a:extLst>
                  <a:ext uri="{0D108BD9-81ED-4DB2-BD59-A6C34878D82A}">
                    <a16:rowId xmlns:a16="http://schemas.microsoft.com/office/drawing/2014/main" val="2904050223"/>
                  </a:ext>
                </a:extLst>
              </a:tr>
              <a:tr h="554196">
                <a:tc>
                  <a:txBody>
                    <a:bodyPr/>
                    <a:lstStyle/>
                    <a:p>
                      <a:pPr algn="ctr"/>
                      <a:r>
                        <a:rPr lang="en-US" sz="1800" b="0" i="0" u="none" strike="noStrike" kern="1200" dirty="0">
                          <a:solidFill>
                            <a:schemeClr val="tx1"/>
                          </a:solidFill>
                          <a:effectLst/>
                          <a:latin typeface="+mn-lt"/>
                          <a:ea typeface="+mn-ea"/>
                          <a:cs typeface="+mn-cs"/>
                        </a:rPr>
                        <a:t>When was the last X-ray taken on her osteoarthritic joint ?</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Test and body location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029396"/>
                  </a:ext>
                </a:extLst>
              </a:tr>
              <a:tr h="554196">
                <a:tc>
                  <a:txBody>
                    <a:bodyPr/>
                    <a:lstStyle/>
                    <a:p>
                      <a:pPr algn="ctr"/>
                      <a:r>
                        <a:rPr lang="en-US" sz="1800" b="0" i="0" u="none" strike="noStrike" kern="1200" dirty="0">
                          <a:solidFill>
                            <a:schemeClr val="tx1"/>
                          </a:solidFill>
                          <a:effectLst/>
                          <a:latin typeface="+mn-lt"/>
                          <a:ea typeface="+mn-ea"/>
                          <a:cs typeface="+mn-cs"/>
                        </a:rPr>
                        <a:t>Has the patient received a year flu shot ?</a:t>
                      </a:r>
                      <a:endParaRPr lang="en-US" dirty="0">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r>
                        <a:rPr lang="en-US" sz="1800" b="0" i="0" u="none" strike="noStrike" kern="1200" dirty="0">
                          <a:solidFill>
                            <a:schemeClr val="tx1"/>
                          </a:solidFill>
                          <a:effectLst/>
                          <a:latin typeface="+mn-lt"/>
                          <a:ea typeface="+mn-ea"/>
                          <a:cs typeface="+mn-cs"/>
                        </a:rPr>
                        <a:t>Vaccination Concepts</a:t>
                      </a:r>
                      <a:endParaRPr lang="en-US" dirty="0">
                        <a:solidFill>
                          <a:schemeClr val="tx1"/>
                        </a:solidFill>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36360283"/>
                  </a:ext>
                </a:extLst>
              </a:tr>
            </a:tbl>
          </a:graphicData>
        </a:graphic>
      </p:graphicFrame>
    </p:spTree>
    <p:extLst>
      <p:ext uri="{BB962C8B-B14F-4D97-AF65-F5344CB8AC3E}">
        <p14:creationId xmlns:p14="http://schemas.microsoft.com/office/powerpoint/2010/main" val="219477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E2415B-6AD2-4809-9F18-F578F93115D8}"/>
              </a:ext>
            </a:extLst>
          </p:cNvPr>
          <p:cNvSpPr>
            <a:spLocks noGrp="1"/>
          </p:cNvSpPr>
          <p:nvPr>
            <p:ph type="title"/>
          </p:nvPr>
        </p:nvSpPr>
        <p:spPr>
          <a:xfrm>
            <a:off x="838200" y="365125"/>
            <a:ext cx="10515600" cy="1325563"/>
          </a:xfrm>
        </p:spPr>
        <p:txBody>
          <a:bodyPr/>
          <a:lstStyle/>
          <a:p>
            <a:r>
              <a:rPr lang="en-US" dirty="0"/>
              <a:t>EMR Question and Answering </a:t>
            </a:r>
          </a:p>
        </p:txBody>
      </p:sp>
      <p:pic>
        <p:nvPicPr>
          <p:cNvPr id="4" name="image4.png">
            <a:extLst>
              <a:ext uri="{FF2B5EF4-FFF2-40B4-BE49-F238E27FC236}">
                <a16:creationId xmlns:a16="http://schemas.microsoft.com/office/drawing/2014/main" id="{1911384E-4FA8-45D3-98E7-A4F40A9A1E93}"/>
              </a:ext>
            </a:extLst>
          </p:cNvPr>
          <p:cNvPicPr/>
          <p:nvPr/>
        </p:nvPicPr>
        <p:blipFill>
          <a:blip r:embed="rId3">
            <a:extLst/>
          </a:blip>
          <a:stretch>
            <a:fillRect/>
          </a:stretch>
        </p:blipFill>
        <p:spPr>
          <a:xfrm>
            <a:off x="254842" y="2686345"/>
            <a:ext cx="1797725" cy="1755777"/>
          </a:xfrm>
          <a:prstGeom prst="rect">
            <a:avLst/>
          </a:prstGeom>
          <a:ln w="12700">
            <a:miter lim="400000"/>
          </a:ln>
        </p:spPr>
      </p:pic>
      <p:sp>
        <p:nvSpPr>
          <p:cNvPr id="5" name="TextBox 4">
            <a:extLst>
              <a:ext uri="{FF2B5EF4-FFF2-40B4-BE49-F238E27FC236}">
                <a16:creationId xmlns:a16="http://schemas.microsoft.com/office/drawing/2014/main" id="{16BB5DF1-E1EF-4D15-A056-9F3D76C6AF02}"/>
              </a:ext>
            </a:extLst>
          </p:cNvPr>
          <p:cNvSpPr txBox="1"/>
          <p:nvPr/>
        </p:nvSpPr>
        <p:spPr>
          <a:xfrm>
            <a:off x="8210841" y="5814340"/>
            <a:ext cx="3960893" cy="523220"/>
          </a:xfrm>
          <a:prstGeom prst="rect">
            <a:avLst/>
          </a:prstGeom>
          <a:noFill/>
        </p:spPr>
        <p:txBody>
          <a:bodyPr wrap="none" rtlCol="0">
            <a:spAutoFit/>
          </a:bodyPr>
          <a:lstStyle/>
          <a:p>
            <a:r>
              <a:rPr lang="en-US" sz="2800" dirty="0"/>
              <a:t>Electronic Medical Record</a:t>
            </a:r>
          </a:p>
        </p:txBody>
      </p:sp>
      <p:sp>
        <p:nvSpPr>
          <p:cNvPr id="6" name="Document">
            <a:extLst>
              <a:ext uri="{FF2B5EF4-FFF2-40B4-BE49-F238E27FC236}">
                <a16:creationId xmlns:a16="http://schemas.microsoft.com/office/drawing/2014/main" id="{5957610D-96DB-48B7-87F1-9470ABA991ED}"/>
              </a:ext>
            </a:extLst>
          </p:cNvPr>
          <p:cNvSpPr>
            <a:spLocks noEditPoints="1" noChangeArrowheads="1"/>
          </p:cNvSpPr>
          <p:nvPr/>
        </p:nvSpPr>
        <p:spPr bwMode="auto">
          <a:xfrm>
            <a:off x="8681673" y="1949880"/>
            <a:ext cx="1132478" cy="7186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Radiology report</a:t>
            </a:r>
          </a:p>
        </p:txBody>
      </p:sp>
      <p:sp>
        <p:nvSpPr>
          <p:cNvPr id="7" name="Document">
            <a:extLst>
              <a:ext uri="{FF2B5EF4-FFF2-40B4-BE49-F238E27FC236}">
                <a16:creationId xmlns:a16="http://schemas.microsoft.com/office/drawing/2014/main" id="{E17B3646-52A1-475C-B9C9-E371E0DC454A}"/>
              </a:ext>
            </a:extLst>
          </p:cNvPr>
          <p:cNvSpPr>
            <a:spLocks noEditPoints="1" noChangeArrowheads="1"/>
          </p:cNvSpPr>
          <p:nvPr/>
        </p:nvSpPr>
        <p:spPr bwMode="auto">
          <a:xfrm>
            <a:off x="8657694" y="2849767"/>
            <a:ext cx="1156457" cy="7186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Discharge Summary</a:t>
            </a:r>
          </a:p>
        </p:txBody>
      </p:sp>
      <p:sp>
        <p:nvSpPr>
          <p:cNvPr id="8" name="Document">
            <a:extLst>
              <a:ext uri="{FF2B5EF4-FFF2-40B4-BE49-F238E27FC236}">
                <a16:creationId xmlns:a16="http://schemas.microsoft.com/office/drawing/2014/main" id="{A47B502E-F0EC-44C4-9601-7C0BB7E0427A}"/>
              </a:ext>
            </a:extLst>
          </p:cNvPr>
          <p:cNvSpPr>
            <a:spLocks noEditPoints="1" noChangeArrowheads="1"/>
          </p:cNvSpPr>
          <p:nvPr/>
        </p:nvSpPr>
        <p:spPr bwMode="auto">
          <a:xfrm>
            <a:off x="8681673" y="3793787"/>
            <a:ext cx="1132478" cy="7186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History &amp; Physical</a:t>
            </a:r>
          </a:p>
        </p:txBody>
      </p:sp>
      <p:sp>
        <p:nvSpPr>
          <p:cNvPr id="9" name="Document">
            <a:extLst>
              <a:ext uri="{FF2B5EF4-FFF2-40B4-BE49-F238E27FC236}">
                <a16:creationId xmlns:a16="http://schemas.microsoft.com/office/drawing/2014/main" id="{9382FBD9-6DEF-4653-AA9D-A2F259AAA98F}"/>
              </a:ext>
            </a:extLst>
          </p:cNvPr>
          <p:cNvSpPr>
            <a:spLocks noEditPoints="1" noChangeArrowheads="1"/>
          </p:cNvSpPr>
          <p:nvPr/>
        </p:nvSpPr>
        <p:spPr bwMode="auto">
          <a:xfrm>
            <a:off x="8638203" y="4762508"/>
            <a:ext cx="1171459" cy="7689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Pathology Note</a:t>
            </a:r>
          </a:p>
        </p:txBody>
      </p:sp>
      <p:sp>
        <p:nvSpPr>
          <p:cNvPr id="10" name="TextBox 9">
            <a:extLst>
              <a:ext uri="{FF2B5EF4-FFF2-40B4-BE49-F238E27FC236}">
                <a16:creationId xmlns:a16="http://schemas.microsoft.com/office/drawing/2014/main" id="{F2B94B80-B5F4-4BAF-93EC-72E862834724}"/>
              </a:ext>
            </a:extLst>
          </p:cNvPr>
          <p:cNvSpPr txBox="1"/>
          <p:nvPr/>
        </p:nvSpPr>
        <p:spPr>
          <a:xfrm>
            <a:off x="8036350" y="988028"/>
            <a:ext cx="2314628" cy="646331"/>
          </a:xfrm>
          <a:prstGeom prst="rect">
            <a:avLst/>
          </a:prstGeom>
          <a:noFill/>
          <a:ln>
            <a:noFill/>
          </a:ln>
        </p:spPr>
        <p:txBody>
          <a:bodyPr wrap="square" rtlCol="0">
            <a:spAutoFit/>
          </a:bodyPr>
          <a:lstStyle/>
          <a:p>
            <a:pPr algn="ctr"/>
            <a:r>
              <a:rPr lang="en-US" dirty="0"/>
              <a:t>Unstructured Clinical Narratives</a:t>
            </a:r>
          </a:p>
        </p:txBody>
      </p:sp>
      <p:sp>
        <p:nvSpPr>
          <p:cNvPr id="11" name="TextBox 10">
            <a:extLst>
              <a:ext uri="{FF2B5EF4-FFF2-40B4-BE49-F238E27FC236}">
                <a16:creationId xmlns:a16="http://schemas.microsoft.com/office/drawing/2014/main" id="{AADF11DF-128F-4668-93C9-86B812DAC4D7}"/>
              </a:ext>
            </a:extLst>
          </p:cNvPr>
          <p:cNvSpPr txBox="1"/>
          <p:nvPr/>
        </p:nvSpPr>
        <p:spPr>
          <a:xfrm>
            <a:off x="10565113" y="3015016"/>
            <a:ext cx="1247436" cy="646331"/>
          </a:xfrm>
          <a:prstGeom prst="rect">
            <a:avLst/>
          </a:prstGeom>
          <a:noFill/>
          <a:ln>
            <a:noFill/>
          </a:ln>
        </p:spPr>
        <p:txBody>
          <a:bodyPr wrap="square" rtlCol="0">
            <a:spAutoFit/>
          </a:bodyPr>
          <a:lstStyle/>
          <a:p>
            <a:pPr algn="ctr"/>
            <a:r>
              <a:rPr lang="en-US" dirty="0"/>
              <a:t>Structured Data</a:t>
            </a:r>
          </a:p>
        </p:txBody>
      </p:sp>
      <p:sp>
        <p:nvSpPr>
          <p:cNvPr id="12" name="Plus Sign 11">
            <a:extLst>
              <a:ext uri="{FF2B5EF4-FFF2-40B4-BE49-F238E27FC236}">
                <a16:creationId xmlns:a16="http://schemas.microsoft.com/office/drawing/2014/main" id="{18CD894D-92F6-47F7-91CB-60655535A178}"/>
              </a:ext>
            </a:extLst>
          </p:cNvPr>
          <p:cNvSpPr/>
          <p:nvPr/>
        </p:nvSpPr>
        <p:spPr>
          <a:xfrm>
            <a:off x="10049483" y="3209099"/>
            <a:ext cx="398721" cy="34024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217">
            <a:extLst>
              <a:ext uri="{FF2B5EF4-FFF2-40B4-BE49-F238E27FC236}">
                <a16:creationId xmlns:a16="http://schemas.microsoft.com/office/drawing/2014/main" id="{25D32245-1CA5-4F95-B543-7EFEA9613090}"/>
              </a:ext>
            </a:extLst>
          </p:cNvPr>
          <p:cNvSpPr/>
          <p:nvPr/>
        </p:nvSpPr>
        <p:spPr>
          <a:xfrm>
            <a:off x="1382384" y="1764733"/>
            <a:ext cx="4521877" cy="43088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228600">
              <a:spcBef>
                <a:spcPts val="700"/>
              </a:spcBef>
            </a:pPr>
            <a:r>
              <a:rPr sz="2200" dirty="0"/>
              <a:t>When was the </a:t>
            </a:r>
            <a:r>
              <a:rPr sz="2200" i="1" dirty="0"/>
              <a:t>last</a:t>
            </a:r>
            <a:r>
              <a:rPr sz="2200" dirty="0"/>
              <a:t> colonoscopy?</a:t>
            </a:r>
          </a:p>
        </p:txBody>
      </p:sp>
      <p:sp>
        <p:nvSpPr>
          <p:cNvPr id="14" name="Shape 218">
            <a:extLst>
              <a:ext uri="{FF2B5EF4-FFF2-40B4-BE49-F238E27FC236}">
                <a16:creationId xmlns:a16="http://schemas.microsoft.com/office/drawing/2014/main" id="{A9E1734F-4925-448E-BD14-C79A0A59EDCE}"/>
              </a:ext>
            </a:extLst>
          </p:cNvPr>
          <p:cNvSpPr/>
          <p:nvPr/>
        </p:nvSpPr>
        <p:spPr>
          <a:xfrm>
            <a:off x="1831560" y="2799573"/>
            <a:ext cx="5540554" cy="43088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228600">
              <a:spcBef>
                <a:spcPts val="700"/>
              </a:spcBef>
            </a:pPr>
            <a:r>
              <a:rPr sz="2200" dirty="0"/>
              <a:t>Why was the patient prescribed arginine?</a:t>
            </a:r>
          </a:p>
        </p:txBody>
      </p:sp>
      <p:sp>
        <p:nvSpPr>
          <p:cNvPr id="15" name="Shape 219">
            <a:extLst>
              <a:ext uri="{FF2B5EF4-FFF2-40B4-BE49-F238E27FC236}">
                <a16:creationId xmlns:a16="http://schemas.microsoft.com/office/drawing/2014/main" id="{959D807A-D301-47E3-854A-CB9DD82BAB7E}"/>
              </a:ext>
            </a:extLst>
          </p:cNvPr>
          <p:cNvSpPr/>
          <p:nvPr/>
        </p:nvSpPr>
        <p:spPr>
          <a:xfrm>
            <a:off x="3069095" y="3909767"/>
            <a:ext cx="4351212" cy="751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defTabSz="457200"/>
            <a:r>
              <a:rPr sz="2200" dirty="0"/>
              <a:t>Does the patient have problems </a:t>
            </a:r>
          </a:p>
          <a:p>
            <a:pPr lvl="0" defTabSz="457200"/>
            <a:r>
              <a:rPr sz="2200" dirty="0"/>
              <a:t>with his gallbladder or gallstones?</a:t>
            </a:r>
          </a:p>
        </p:txBody>
      </p:sp>
      <p:sp>
        <p:nvSpPr>
          <p:cNvPr id="16" name="Shape 221">
            <a:extLst>
              <a:ext uri="{FF2B5EF4-FFF2-40B4-BE49-F238E27FC236}">
                <a16:creationId xmlns:a16="http://schemas.microsoft.com/office/drawing/2014/main" id="{1E0E37CB-73A1-4448-B2C1-9713F86CF01D}"/>
              </a:ext>
            </a:extLst>
          </p:cNvPr>
          <p:cNvSpPr/>
          <p:nvPr/>
        </p:nvSpPr>
        <p:spPr>
          <a:xfrm>
            <a:off x="823979" y="5276422"/>
            <a:ext cx="4892636" cy="85242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228600">
              <a:spcBef>
                <a:spcPts val="700"/>
              </a:spcBef>
            </a:pPr>
            <a:r>
              <a:rPr sz="2200" dirty="0"/>
              <a:t>What medications does the patient </a:t>
            </a:r>
          </a:p>
          <a:p>
            <a:pPr lvl="1" indent="228600">
              <a:spcBef>
                <a:spcPts val="700"/>
              </a:spcBef>
            </a:pPr>
            <a:r>
              <a:rPr sz="2200" dirty="0"/>
              <a:t>take for his dermatomyositis? </a:t>
            </a:r>
          </a:p>
        </p:txBody>
      </p:sp>
      <p:sp>
        <p:nvSpPr>
          <p:cNvPr id="17" name="Rectangle 16">
            <a:extLst>
              <a:ext uri="{FF2B5EF4-FFF2-40B4-BE49-F238E27FC236}">
                <a16:creationId xmlns:a16="http://schemas.microsoft.com/office/drawing/2014/main" id="{081F3349-FB8E-4947-85BE-D61929A9A0EC}"/>
              </a:ext>
            </a:extLst>
          </p:cNvPr>
          <p:cNvSpPr/>
          <p:nvPr/>
        </p:nvSpPr>
        <p:spPr>
          <a:xfrm>
            <a:off x="7946795" y="810705"/>
            <a:ext cx="4138367" cy="4929817"/>
          </a:xfrm>
          <a:prstGeom prst="rect">
            <a:avLst/>
          </a:prstGeom>
          <a:noFill/>
          <a:ln>
            <a:solidFill>
              <a:srgbClr val="5AA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93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F47A32-BEA2-40E8-AD36-07CA7CE3A2DC}"/>
              </a:ext>
            </a:extLst>
          </p:cNvPr>
          <p:cNvSpPr>
            <a:spLocks noGrp="1"/>
          </p:cNvSpPr>
          <p:nvPr>
            <p:ph idx="1"/>
          </p:nvPr>
        </p:nvSpPr>
        <p:spPr>
          <a:xfrm>
            <a:off x="1120000" y="1580528"/>
            <a:ext cx="10233800" cy="4351338"/>
          </a:xfrm>
        </p:spPr>
        <p:txBody>
          <a:bodyPr/>
          <a:lstStyle/>
          <a:p>
            <a:r>
              <a:rPr lang="en-US" dirty="0"/>
              <a:t>Noisy i2b2 annotations</a:t>
            </a:r>
          </a:p>
          <a:p>
            <a:r>
              <a:rPr lang="en-US" dirty="0"/>
              <a:t>Classified into 9 classes of errors</a:t>
            </a:r>
          </a:p>
          <a:p>
            <a:r>
              <a:rPr lang="en-US" dirty="0"/>
              <a:t>Use UMLS CUI and POS tags</a:t>
            </a:r>
          </a:p>
        </p:txBody>
      </p:sp>
      <p:sp>
        <p:nvSpPr>
          <p:cNvPr id="3" name="Title 2">
            <a:extLst>
              <a:ext uri="{FF2B5EF4-FFF2-40B4-BE49-F238E27FC236}">
                <a16:creationId xmlns:a16="http://schemas.microsoft.com/office/drawing/2014/main" id="{A7F0913E-2F49-4F5B-A440-8BFE2B2C074C}"/>
              </a:ext>
            </a:extLst>
          </p:cNvPr>
          <p:cNvSpPr>
            <a:spLocks noGrp="1"/>
          </p:cNvSpPr>
          <p:nvPr>
            <p:ph type="title"/>
          </p:nvPr>
        </p:nvSpPr>
        <p:spPr/>
        <p:txBody>
          <a:bodyPr/>
          <a:lstStyle/>
          <a:p>
            <a:r>
              <a:rPr lang="en-US" dirty="0"/>
              <a:t>Error Analysis</a:t>
            </a:r>
          </a:p>
        </p:txBody>
      </p:sp>
      <p:graphicFrame>
        <p:nvGraphicFramePr>
          <p:cNvPr id="4" name="Table 3">
            <a:extLst>
              <a:ext uri="{FF2B5EF4-FFF2-40B4-BE49-F238E27FC236}">
                <a16:creationId xmlns:a16="http://schemas.microsoft.com/office/drawing/2014/main" id="{9770FB11-48A9-4413-B63D-AD700BEBD4F8}"/>
              </a:ext>
            </a:extLst>
          </p:cNvPr>
          <p:cNvGraphicFramePr>
            <a:graphicFrameLocks noGrp="1"/>
          </p:cNvGraphicFramePr>
          <p:nvPr>
            <p:extLst>
              <p:ext uri="{D42A27DB-BD31-4B8C-83A1-F6EECF244321}">
                <p14:modId xmlns:p14="http://schemas.microsoft.com/office/powerpoint/2010/main" val="892860424"/>
              </p:ext>
            </p:extLst>
          </p:nvPr>
        </p:nvGraphicFramePr>
        <p:xfrm>
          <a:off x="612740" y="3784477"/>
          <a:ext cx="11057643" cy="1554480"/>
        </p:xfrm>
        <a:graphic>
          <a:graphicData uri="http://schemas.openxmlformats.org/drawingml/2006/table">
            <a:tbl>
              <a:tblPr firstRow="1" bandRow="1">
                <a:tableStyleId>{5C22544A-7EE6-4342-B048-85BDC9FD1C3A}</a:tableStyleId>
              </a:tblPr>
              <a:tblGrid>
                <a:gridCol w="2461043">
                  <a:extLst>
                    <a:ext uri="{9D8B030D-6E8A-4147-A177-3AD203B41FA5}">
                      <a16:colId xmlns:a16="http://schemas.microsoft.com/office/drawing/2014/main" val="502650110"/>
                    </a:ext>
                  </a:extLst>
                </a:gridCol>
                <a:gridCol w="2991318">
                  <a:extLst>
                    <a:ext uri="{9D8B030D-6E8A-4147-A177-3AD203B41FA5}">
                      <a16:colId xmlns:a16="http://schemas.microsoft.com/office/drawing/2014/main" val="170455334"/>
                    </a:ext>
                  </a:extLst>
                </a:gridCol>
                <a:gridCol w="2991318">
                  <a:extLst>
                    <a:ext uri="{9D8B030D-6E8A-4147-A177-3AD203B41FA5}">
                      <a16:colId xmlns:a16="http://schemas.microsoft.com/office/drawing/2014/main" val="3550404199"/>
                    </a:ext>
                  </a:extLst>
                </a:gridCol>
                <a:gridCol w="2613964">
                  <a:extLst>
                    <a:ext uri="{9D8B030D-6E8A-4147-A177-3AD203B41FA5}">
                      <a16:colId xmlns:a16="http://schemas.microsoft.com/office/drawing/2014/main" val="3280354862"/>
                    </a:ext>
                  </a:extLst>
                </a:gridCol>
              </a:tblGrid>
              <a:tr h="397411">
                <a:tc>
                  <a:txBody>
                    <a:bodyPr/>
                    <a:lstStyle/>
                    <a:p>
                      <a:pPr algn="ctr"/>
                      <a:r>
                        <a:rPr lang="en-US" dirty="0"/>
                        <a:t>I2b2 noise type</a:t>
                      </a:r>
                    </a:p>
                  </a:txBody>
                  <a:tcPr>
                    <a:lnB w="12700" cap="flat" cmpd="sng" algn="ctr">
                      <a:solidFill>
                        <a:schemeClr val="tx1"/>
                      </a:solidFill>
                      <a:prstDash val="solid"/>
                      <a:round/>
                      <a:headEnd type="none" w="med" len="med"/>
                      <a:tailEnd type="none" w="med" len="med"/>
                    </a:lnB>
                    <a:solidFill>
                      <a:srgbClr val="5AA2AE"/>
                    </a:solidFill>
                  </a:tcPr>
                </a:tc>
                <a:tc>
                  <a:txBody>
                    <a:bodyPr/>
                    <a:lstStyle/>
                    <a:p>
                      <a:pPr algn="ctr"/>
                      <a:r>
                        <a:rPr lang="en-US" dirty="0"/>
                        <a:t>Dataset</a:t>
                      </a:r>
                    </a:p>
                  </a:txBody>
                  <a:tcPr>
                    <a:lnB w="12700" cap="flat" cmpd="sng" algn="ctr">
                      <a:solidFill>
                        <a:schemeClr val="tx1"/>
                      </a:solidFill>
                      <a:prstDash val="solid"/>
                      <a:round/>
                      <a:headEnd type="none" w="med" len="med"/>
                      <a:tailEnd type="none" w="med" len="med"/>
                    </a:lnB>
                    <a:solidFill>
                      <a:srgbClr val="5AA2AE"/>
                    </a:solidFill>
                  </a:tcPr>
                </a:tc>
                <a:tc>
                  <a:txBody>
                    <a:bodyPr/>
                    <a:lstStyle/>
                    <a:p>
                      <a:pPr algn="ctr"/>
                      <a:r>
                        <a:rPr lang="en-US" dirty="0"/>
                        <a:t>Noisy i2b2 Annotation Example</a:t>
                      </a:r>
                    </a:p>
                  </a:txBody>
                  <a:tcPr>
                    <a:lnB w="12700" cap="flat" cmpd="sng" algn="ctr">
                      <a:solidFill>
                        <a:schemeClr val="tx1"/>
                      </a:solidFill>
                      <a:prstDash val="solid"/>
                      <a:round/>
                      <a:headEnd type="none" w="med" len="med"/>
                      <a:tailEnd type="none" w="med" len="med"/>
                    </a:lnB>
                    <a:solidFill>
                      <a:srgbClr val="5AA2AE"/>
                    </a:solidFill>
                  </a:tcPr>
                </a:tc>
                <a:tc>
                  <a:txBody>
                    <a:bodyPr/>
                    <a:lstStyle/>
                    <a:p>
                      <a:pPr algn="ctr"/>
                      <a:r>
                        <a:rPr lang="en-US" dirty="0"/>
                        <a:t>Question Template</a:t>
                      </a:r>
                    </a:p>
                  </a:txBody>
                  <a:tcPr>
                    <a:lnB w="12700" cap="flat" cmpd="sng" algn="ctr">
                      <a:solidFill>
                        <a:schemeClr val="tx1"/>
                      </a:solidFill>
                      <a:prstDash val="solid"/>
                      <a:round/>
                      <a:headEnd type="none" w="med" len="med"/>
                      <a:tailEnd type="none" w="med" len="med"/>
                    </a:lnB>
                    <a:solidFill>
                      <a:srgbClr val="5AA2AE"/>
                    </a:solidFill>
                  </a:tcPr>
                </a:tc>
                <a:extLst>
                  <a:ext uri="{0D108BD9-81ED-4DB2-BD59-A6C34878D82A}">
                    <a16:rowId xmlns:a16="http://schemas.microsoft.com/office/drawing/2014/main" val="3046072274"/>
                  </a:ext>
                </a:extLst>
              </a:tr>
              <a:tr h="682785">
                <a:tc>
                  <a:txBody>
                    <a:bodyPr/>
                    <a:lstStyle/>
                    <a:p>
                      <a:pPr algn="ctr"/>
                      <a:r>
                        <a:rPr lang="en-US" sz="1800" b="0" i="0" u="none" strike="noStrike" kern="1200" dirty="0">
                          <a:solidFill>
                            <a:schemeClr val="tx1"/>
                          </a:solidFill>
                          <a:effectLst/>
                          <a:latin typeface="+mn-lt"/>
                          <a:ea typeface="+mn-ea"/>
                          <a:cs typeface="+mn-cs"/>
                        </a:rPr>
                        <a:t>Annotations with additional unnecessary information</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Medication Challenge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kern="1200" dirty="0">
                          <a:solidFill>
                            <a:schemeClr val="tx1"/>
                          </a:solidFill>
                          <a:effectLst/>
                          <a:latin typeface="+mn-lt"/>
                          <a:ea typeface="+mn-ea"/>
                          <a:cs typeface="+mn-cs"/>
                        </a:rPr>
                        <a:t>February of this year, when the sulfonylurea was replaced with insulin</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What is the dosage of |medication| ?</a:t>
                      </a:r>
                    </a:p>
                    <a:p>
                      <a:pPr algn="ct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2080408"/>
                  </a:ext>
                </a:extLst>
              </a:tr>
            </a:tbl>
          </a:graphicData>
        </a:graphic>
      </p:graphicFrame>
    </p:spTree>
    <p:extLst>
      <p:ext uri="{BB962C8B-B14F-4D97-AF65-F5344CB8AC3E}">
        <p14:creationId xmlns:p14="http://schemas.microsoft.com/office/powerpoint/2010/main" val="141602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93858B-29A5-4727-A27D-7042DE5386FB}"/>
              </a:ext>
            </a:extLst>
          </p:cNvPr>
          <p:cNvSpPr>
            <a:spLocks noGrp="1"/>
          </p:cNvSpPr>
          <p:nvPr>
            <p:ph idx="1"/>
          </p:nvPr>
        </p:nvSpPr>
        <p:spPr>
          <a:xfrm>
            <a:off x="1120000" y="1844478"/>
            <a:ext cx="10233800" cy="4351338"/>
          </a:xfrm>
        </p:spPr>
        <p:txBody>
          <a:bodyPr/>
          <a:lstStyle/>
          <a:p>
            <a:r>
              <a:rPr lang="en-US" dirty="0"/>
              <a:t>Remove noise in the data per error class</a:t>
            </a:r>
          </a:p>
          <a:p>
            <a:r>
              <a:rPr lang="en-US" dirty="0"/>
              <a:t>Increase syntactic variations in the questions</a:t>
            </a:r>
          </a:p>
          <a:p>
            <a:r>
              <a:rPr lang="en-US" dirty="0"/>
              <a:t>Make the data opensource </a:t>
            </a:r>
          </a:p>
          <a:p>
            <a:endParaRPr lang="en-US" dirty="0"/>
          </a:p>
        </p:txBody>
      </p:sp>
      <p:sp>
        <p:nvSpPr>
          <p:cNvPr id="3" name="Title 2">
            <a:extLst>
              <a:ext uri="{FF2B5EF4-FFF2-40B4-BE49-F238E27FC236}">
                <a16:creationId xmlns:a16="http://schemas.microsoft.com/office/drawing/2014/main" id="{E0FF5E37-2A53-47D5-9EB3-2FA52961D3F0}"/>
              </a:ext>
            </a:extLst>
          </p:cNvPr>
          <p:cNvSpPr>
            <a:spLocks noGrp="1"/>
          </p:cNvSpPr>
          <p:nvPr>
            <p:ph type="title"/>
          </p:nvPr>
        </p:nvSpPr>
        <p:spPr>
          <a:xfrm>
            <a:off x="838200" y="346271"/>
            <a:ext cx="10515600" cy="1325563"/>
          </a:xfrm>
        </p:spPr>
        <p:txBody>
          <a:bodyPr/>
          <a:lstStyle/>
          <a:p>
            <a:r>
              <a:rPr lang="en-US" dirty="0"/>
              <a:t>Ongoing Work</a:t>
            </a:r>
          </a:p>
        </p:txBody>
      </p:sp>
    </p:spTree>
    <p:extLst>
      <p:ext uri="{BB962C8B-B14F-4D97-AF65-F5344CB8AC3E}">
        <p14:creationId xmlns:p14="http://schemas.microsoft.com/office/powerpoint/2010/main" val="3130513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6D63-CADE-4092-B3F7-F0A3EDC9DCFC}"/>
              </a:ext>
            </a:extLst>
          </p:cNvPr>
          <p:cNvSpPr>
            <a:spLocks noGrp="1"/>
          </p:cNvSpPr>
          <p:nvPr>
            <p:ph type="ctrTitle"/>
          </p:nvPr>
        </p:nvSpPr>
        <p:spPr/>
        <p:txBody>
          <a:bodyPr/>
          <a:lstStyle/>
          <a:p>
            <a:r>
              <a:rPr lang="en-US" dirty="0"/>
              <a:t>Model Learning</a:t>
            </a:r>
          </a:p>
        </p:txBody>
      </p:sp>
      <p:sp>
        <p:nvSpPr>
          <p:cNvPr id="3" name="Subtitle 2">
            <a:extLst>
              <a:ext uri="{FF2B5EF4-FFF2-40B4-BE49-F238E27FC236}">
                <a16:creationId xmlns:a16="http://schemas.microsoft.com/office/drawing/2014/main" id="{08FF11CE-C92E-47A7-846B-6F9FFEE638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5582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4C3281-A109-4138-B4ED-4EA0C338A9AD}"/>
              </a:ext>
            </a:extLst>
          </p:cNvPr>
          <p:cNvSpPr>
            <a:spLocks noGrp="1"/>
          </p:cNvSpPr>
          <p:nvPr>
            <p:ph idx="1"/>
          </p:nvPr>
        </p:nvSpPr>
        <p:spPr/>
        <p:txBody>
          <a:bodyPr/>
          <a:lstStyle/>
          <a:p>
            <a:r>
              <a:rPr lang="en-US" dirty="0"/>
              <a:t>Novel Dataset for Question-Logical Form-Answer</a:t>
            </a:r>
          </a:p>
          <a:p>
            <a:pPr lvl="1"/>
            <a:r>
              <a:rPr lang="en-US" dirty="0"/>
              <a:t> Use all existing i2b2 challenge datasets</a:t>
            </a:r>
          </a:p>
          <a:p>
            <a:r>
              <a:rPr lang="en-US" dirty="0"/>
              <a:t>Model Learning</a:t>
            </a:r>
          </a:p>
          <a:p>
            <a:pPr marL="457200" lvl="1" indent="0">
              <a:buNone/>
            </a:pPr>
            <a:endParaRPr lang="en-US" dirty="0"/>
          </a:p>
          <a:p>
            <a:pPr marL="457200" lvl="1" indent="0">
              <a:buNone/>
            </a:pPr>
            <a:endParaRPr lang="en-US" dirty="0"/>
          </a:p>
        </p:txBody>
      </p:sp>
      <p:sp>
        <p:nvSpPr>
          <p:cNvPr id="3" name="Title 2">
            <a:extLst>
              <a:ext uri="{FF2B5EF4-FFF2-40B4-BE49-F238E27FC236}">
                <a16:creationId xmlns:a16="http://schemas.microsoft.com/office/drawing/2014/main" id="{645C5B4F-9996-4172-9330-FCE13BF5E341}"/>
              </a:ext>
            </a:extLst>
          </p:cNvPr>
          <p:cNvSpPr>
            <a:spLocks noGrp="1"/>
          </p:cNvSpPr>
          <p:nvPr>
            <p:ph type="title"/>
          </p:nvPr>
        </p:nvSpPr>
        <p:spPr/>
        <p:txBody>
          <a:bodyPr/>
          <a:lstStyle/>
          <a:p>
            <a:r>
              <a:rPr lang="en-US" dirty="0"/>
              <a:t>Our Contribution</a:t>
            </a:r>
          </a:p>
        </p:txBody>
      </p:sp>
      <p:sp>
        <p:nvSpPr>
          <p:cNvPr id="4" name="Rectangle 3">
            <a:extLst>
              <a:ext uri="{FF2B5EF4-FFF2-40B4-BE49-F238E27FC236}">
                <a16:creationId xmlns:a16="http://schemas.microsoft.com/office/drawing/2014/main" id="{8D84F02B-A488-453E-94F3-1DD9FD2B9A92}"/>
              </a:ext>
            </a:extLst>
          </p:cNvPr>
          <p:cNvSpPr/>
          <p:nvPr/>
        </p:nvSpPr>
        <p:spPr>
          <a:xfrm>
            <a:off x="5203164" y="4730869"/>
            <a:ext cx="1696774" cy="938849"/>
          </a:xfrm>
          <a:prstGeom prst="rect">
            <a:avLst/>
          </a:prstGeom>
          <a:solidFill>
            <a:srgbClr val="5AA2AE"/>
          </a:solidFill>
          <a:ln>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rPr>
              <a:t>Model</a:t>
            </a:r>
          </a:p>
        </p:txBody>
      </p:sp>
      <p:cxnSp>
        <p:nvCxnSpPr>
          <p:cNvPr id="5" name="Straight Arrow Connector 4">
            <a:extLst>
              <a:ext uri="{FF2B5EF4-FFF2-40B4-BE49-F238E27FC236}">
                <a16:creationId xmlns:a16="http://schemas.microsoft.com/office/drawing/2014/main" id="{8A848F3A-2237-429A-9AA5-489D49E3C4CD}"/>
              </a:ext>
            </a:extLst>
          </p:cNvPr>
          <p:cNvCxnSpPr>
            <a:cxnSpLocks/>
          </p:cNvCxnSpPr>
          <p:nvPr/>
        </p:nvCxnSpPr>
        <p:spPr>
          <a:xfrm flipV="1">
            <a:off x="4099576" y="5200294"/>
            <a:ext cx="682241"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a:extLst>
              <a:ext uri="{FF2B5EF4-FFF2-40B4-BE49-F238E27FC236}">
                <a16:creationId xmlns:a16="http://schemas.microsoft.com/office/drawing/2014/main" id="{37B933AC-360D-4D7D-89D4-4A5BCCFD595C}"/>
              </a:ext>
            </a:extLst>
          </p:cNvPr>
          <p:cNvCxnSpPr>
            <a:cxnSpLocks/>
          </p:cNvCxnSpPr>
          <p:nvPr/>
        </p:nvCxnSpPr>
        <p:spPr>
          <a:xfrm flipV="1">
            <a:off x="7251318" y="5106880"/>
            <a:ext cx="682241"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4F91E46A-1E75-4FB2-8438-032C7786907D}"/>
              </a:ext>
            </a:extLst>
          </p:cNvPr>
          <p:cNvPicPr>
            <a:picLocks noChangeAspect="1"/>
          </p:cNvPicPr>
          <p:nvPr/>
        </p:nvPicPr>
        <p:blipFill>
          <a:blip r:embed="rId3"/>
          <a:stretch>
            <a:fillRect/>
          </a:stretch>
        </p:blipFill>
        <p:spPr>
          <a:xfrm>
            <a:off x="1078648" y="4362878"/>
            <a:ext cx="1751194" cy="1541359"/>
          </a:xfrm>
          <a:prstGeom prst="rect">
            <a:avLst/>
          </a:prstGeom>
        </p:spPr>
      </p:pic>
      <p:sp>
        <p:nvSpPr>
          <p:cNvPr id="9" name="Speech Bubble: Oval 8">
            <a:extLst>
              <a:ext uri="{FF2B5EF4-FFF2-40B4-BE49-F238E27FC236}">
                <a16:creationId xmlns:a16="http://schemas.microsoft.com/office/drawing/2014/main" id="{836625BC-DB72-4C3F-AE6F-C966D52542CC}"/>
              </a:ext>
            </a:extLst>
          </p:cNvPr>
          <p:cNvSpPr/>
          <p:nvPr/>
        </p:nvSpPr>
        <p:spPr>
          <a:xfrm>
            <a:off x="1954245" y="3729697"/>
            <a:ext cx="2215298" cy="1470597"/>
          </a:xfrm>
          <a:prstGeom prst="wedgeEllipseCallout">
            <a:avLst>
              <a:gd name="adj1" fmla="val -47667"/>
              <a:gd name="adj2" fmla="val 363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Does he have any evidence of  </a:t>
            </a:r>
            <a:r>
              <a:rPr lang="en-US" b="1" i="1" dirty="0">
                <a:solidFill>
                  <a:srgbClr val="FF0000"/>
                </a:solidFill>
              </a:rPr>
              <a:t>MI</a:t>
            </a:r>
            <a:r>
              <a:rPr lang="en-US" dirty="0">
                <a:solidFill>
                  <a:srgbClr val="FF0000"/>
                </a:solidFill>
              </a:rPr>
              <a:t> </a:t>
            </a:r>
            <a:r>
              <a:rPr lang="en-US" dirty="0">
                <a:solidFill>
                  <a:schemeClr val="tx1"/>
                </a:solidFill>
              </a:rPr>
              <a:t> in  </a:t>
            </a:r>
            <a:r>
              <a:rPr lang="en-US" b="1" i="1" dirty="0">
                <a:solidFill>
                  <a:srgbClr val="FFFF00"/>
                </a:solidFill>
              </a:rPr>
              <a:t>EKG</a:t>
            </a:r>
            <a:r>
              <a:rPr lang="en-US" dirty="0">
                <a:solidFill>
                  <a:schemeClr val="tx1"/>
                </a:solidFill>
              </a:rPr>
              <a:t>?</a:t>
            </a:r>
          </a:p>
          <a:p>
            <a:pPr algn="ctr"/>
            <a:endParaRPr lang="en-US" dirty="0"/>
          </a:p>
        </p:txBody>
      </p:sp>
      <p:sp>
        <p:nvSpPr>
          <p:cNvPr id="10" name="Rectangle 9">
            <a:extLst>
              <a:ext uri="{FF2B5EF4-FFF2-40B4-BE49-F238E27FC236}">
                <a16:creationId xmlns:a16="http://schemas.microsoft.com/office/drawing/2014/main" id="{8C4F5562-EA0B-4F65-80F5-2A9D7B89C915}"/>
              </a:ext>
            </a:extLst>
          </p:cNvPr>
          <p:cNvSpPr/>
          <p:nvPr/>
        </p:nvSpPr>
        <p:spPr>
          <a:xfrm>
            <a:off x="7486349" y="4464996"/>
            <a:ext cx="4483982" cy="923330"/>
          </a:xfrm>
          <a:prstGeom prst="rect">
            <a:avLst/>
          </a:prstGeom>
        </p:spPr>
        <p:txBody>
          <a:bodyPr wrap="square">
            <a:spAutoFit/>
          </a:bodyPr>
          <a:lstStyle/>
          <a:p>
            <a:pPr algn="ctr"/>
            <a:endParaRPr lang="en-US" dirty="0"/>
          </a:p>
          <a:p>
            <a:pPr algn="ctr"/>
            <a:r>
              <a:rPr lang="en-US" b="1" i="1" dirty="0" err="1">
                <a:solidFill>
                  <a:srgbClr val="FFFF00"/>
                </a:solidFill>
              </a:rPr>
              <a:t>LabEvent</a:t>
            </a:r>
            <a:r>
              <a:rPr lang="en-US" b="1" i="1" dirty="0">
                <a:solidFill>
                  <a:srgbClr val="FFFF00"/>
                </a:solidFill>
              </a:rPr>
              <a:t> (EKG</a:t>
            </a:r>
            <a:r>
              <a:rPr lang="en-US" i="1" dirty="0">
                <a:solidFill>
                  <a:srgbClr val="FFFF00"/>
                </a:solidFill>
              </a:rPr>
              <a:t>)</a:t>
            </a:r>
            <a:r>
              <a:rPr lang="en-US" i="1" dirty="0"/>
              <a:t>[</a:t>
            </a:r>
            <a:r>
              <a:rPr lang="en-US" dirty="0"/>
              <a:t>date=x, result=x] </a:t>
            </a:r>
          </a:p>
          <a:p>
            <a:pPr algn="ctr"/>
            <a:r>
              <a:rPr lang="en-US" dirty="0"/>
              <a:t>indicates </a:t>
            </a:r>
            <a:r>
              <a:rPr lang="en-US" b="1" i="1" dirty="0" err="1">
                <a:solidFill>
                  <a:srgbClr val="FF0000"/>
                </a:solidFill>
              </a:rPr>
              <a:t>ConditionEvent</a:t>
            </a:r>
            <a:r>
              <a:rPr lang="en-US" b="1" i="1" dirty="0">
                <a:solidFill>
                  <a:srgbClr val="FF0000"/>
                </a:solidFill>
              </a:rPr>
              <a:t> (MI)</a:t>
            </a:r>
          </a:p>
        </p:txBody>
      </p:sp>
      <p:sp>
        <p:nvSpPr>
          <p:cNvPr id="11" name="Rectangle 10">
            <a:extLst>
              <a:ext uri="{FF2B5EF4-FFF2-40B4-BE49-F238E27FC236}">
                <a16:creationId xmlns:a16="http://schemas.microsoft.com/office/drawing/2014/main" id="{1766D246-C481-4C2A-AE4A-7663280C927C}"/>
              </a:ext>
            </a:extLst>
          </p:cNvPr>
          <p:cNvSpPr/>
          <p:nvPr/>
        </p:nvSpPr>
        <p:spPr>
          <a:xfrm>
            <a:off x="2978054" y="5985935"/>
            <a:ext cx="13226212" cy="461665"/>
          </a:xfrm>
          <a:prstGeom prst="rect">
            <a:avLst/>
          </a:prstGeom>
        </p:spPr>
        <p:txBody>
          <a:bodyPr wrap="square">
            <a:spAutoFit/>
          </a:bodyPr>
          <a:lstStyle/>
          <a:p>
            <a:pPr algn="ctr"/>
            <a:r>
              <a:rPr lang="en-US" sz="2400" b="1" dirty="0"/>
              <a:t>Logical Forms</a:t>
            </a:r>
          </a:p>
        </p:txBody>
      </p:sp>
      <p:sp>
        <p:nvSpPr>
          <p:cNvPr id="12" name="Rectangle 11">
            <a:extLst>
              <a:ext uri="{FF2B5EF4-FFF2-40B4-BE49-F238E27FC236}">
                <a16:creationId xmlns:a16="http://schemas.microsoft.com/office/drawing/2014/main" id="{2D4160C8-87E0-4E7C-8D13-817B65BAE22E}"/>
              </a:ext>
            </a:extLst>
          </p:cNvPr>
          <p:cNvSpPr/>
          <p:nvPr/>
        </p:nvSpPr>
        <p:spPr>
          <a:xfrm>
            <a:off x="-4717739" y="6067269"/>
            <a:ext cx="13226212" cy="461665"/>
          </a:xfrm>
          <a:prstGeom prst="rect">
            <a:avLst/>
          </a:prstGeom>
        </p:spPr>
        <p:txBody>
          <a:bodyPr wrap="square">
            <a:spAutoFit/>
          </a:bodyPr>
          <a:lstStyle/>
          <a:p>
            <a:pPr algn="ctr"/>
            <a:r>
              <a:rPr lang="en-US" sz="2400" b="1" dirty="0"/>
              <a:t>Questions</a:t>
            </a:r>
          </a:p>
        </p:txBody>
      </p:sp>
    </p:spTree>
    <p:extLst>
      <p:ext uri="{BB962C8B-B14F-4D97-AF65-F5344CB8AC3E}">
        <p14:creationId xmlns:p14="http://schemas.microsoft.com/office/powerpoint/2010/main" val="73194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7C0AB2-A1EF-4D69-9AA4-2EDB7B8CED24}"/>
              </a:ext>
            </a:extLst>
          </p:cNvPr>
          <p:cNvSpPr>
            <a:spLocks noGrp="1"/>
          </p:cNvSpPr>
          <p:nvPr>
            <p:ph idx="1"/>
          </p:nvPr>
        </p:nvSpPr>
        <p:spPr/>
        <p:txBody>
          <a:bodyPr/>
          <a:lstStyle/>
          <a:p>
            <a:r>
              <a:rPr lang="en-US" dirty="0"/>
              <a:t>Use generated dataset to train a model</a:t>
            </a:r>
          </a:p>
          <a:p>
            <a:r>
              <a:rPr lang="en-US" dirty="0"/>
              <a:t>Questions: human language</a:t>
            </a:r>
          </a:p>
          <a:p>
            <a:r>
              <a:rPr lang="en-US" dirty="0"/>
              <a:t>Logical Forms: Machine language</a:t>
            </a:r>
          </a:p>
          <a:p>
            <a:pPr marL="342900" indent="-342900"/>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0CE44230-355C-4EDF-B4FC-7BE1BA87F1D3}"/>
              </a:ext>
            </a:extLst>
          </p:cNvPr>
          <p:cNvSpPr>
            <a:spLocks noGrp="1"/>
          </p:cNvSpPr>
          <p:nvPr>
            <p:ph type="title"/>
          </p:nvPr>
        </p:nvSpPr>
        <p:spPr/>
        <p:txBody>
          <a:bodyPr/>
          <a:lstStyle/>
          <a:p>
            <a:r>
              <a:rPr lang="en-US" dirty="0"/>
              <a:t>Model Learning</a:t>
            </a:r>
          </a:p>
        </p:txBody>
      </p:sp>
    </p:spTree>
    <p:extLst>
      <p:ext uri="{BB962C8B-B14F-4D97-AF65-F5344CB8AC3E}">
        <p14:creationId xmlns:p14="http://schemas.microsoft.com/office/powerpoint/2010/main" val="1585629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0823B-A242-49D5-9999-2903DBBAECD7}"/>
              </a:ext>
            </a:extLst>
          </p:cNvPr>
          <p:cNvSpPr>
            <a:spLocks noGrp="1"/>
          </p:cNvSpPr>
          <p:nvPr>
            <p:ph type="title"/>
          </p:nvPr>
        </p:nvSpPr>
        <p:spPr/>
        <p:txBody>
          <a:bodyPr/>
          <a:lstStyle/>
          <a:p>
            <a:r>
              <a:rPr lang="en-US" dirty="0"/>
              <a:t>Proposed Pipeline</a:t>
            </a:r>
          </a:p>
        </p:txBody>
      </p:sp>
      <p:sp>
        <p:nvSpPr>
          <p:cNvPr id="4" name="Rectangle 3">
            <a:extLst>
              <a:ext uri="{FF2B5EF4-FFF2-40B4-BE49-F238E27FC236}">
                <a16:creationId xmlns:a16="http://schemas.microsoft.com/office/drawing/2014/main" id="{FF59742C-ADC0-4B03-959B-D32CC9B835AC}"/>
              </a:ext>
            </a:extLst>
          </p:cNvPr>
          <p:cNvSpPr/>
          <p:nvPr/>
        </p:nvSpPr>
        <p:spPr>
          <a:xfrm>
            <a:off x="4337900" y="2290712"/>
            <a:ext cx="2607332" cy="1921741"/>
          </a:xfrm>
          <a:prstGeom prst="rect">
            <a:avLst/>
          </a:prstGeom>
          <a:solidFill>
            <a:srgbClr val="5AA2AE"/>
          </a:solidFill>
          <a:ln>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tx1"/>
                </a:solidFill>
              </a:rPr>
              <a:t>Attention Based Encoder-Decoder Architecture</a:t>
            </a:r>
          </a:p>
          <a:p>
            <a:pPr algn="ctr"/>
            <a:r>
              <a:rPr lang="en-US" sz="2400" dirty="0">
                <a:solidFill>
                  <a:schemeClr val="tx1"/>
                </a:solidFill>
              </a:rPr>
              <a:t>RNN</a:t>
            </a:r>
          </a:p>
          <a:p>
            <a:pPr algn="ctr"/>
            <a:r>
              <a:rPr lang="en-US" sz="2400" dirty="0">
                <a:solidFill>
                  <a:schemeClr val="tx1"/>
                </a:solidFill>
              </a:rPr>
              <a:t>Model</a:t>
            </a:r>
          </a:p>
        </p:txBody>
      </p:sp>
      <p:cxnSp>
        <p:nvCxnSpPr>
          <p:cNvPr id="5" name="Straight Arrow Connector 4">
            <a:extLst>
              <a:ext uri="{FF2B5EF4-FFF2-40B4-BE49-F238E27FC236}">
                <a16:creationId xmlns:a16="http://schemas.microsoft.com/office/drawing/2014/main" id="{FEDBB6D8-8C36-45EA-98CD-5B282518890A}"/>
              </a:ext>
            </a:extLst>
          </p:cNvPr>
          <p:cNvCxnSpPr>
            <a:cxnSpLocks/>
          </p:cNvCxnSpPr>
          <p:nvPr/>
        </p:nvCxnSpPr>
        <p:spPr>
          <a:xfrm flipV="1">
            <a:off x="3396462" y="3379182"/>
            <a:ext cx="682241"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a:extLst>
              <a:ext uri="{FF2B5EF4-FFF2-40B4-BE49-F238E27FC236}">
                <a16:creationId xmlns:a16="http://schemas.microsoft.com/office/drawing/2014/main" id="{51BE4332-C1FD-4E91-AD83-3A18836BD051}"/>
              </a:ext>
            </a:extLst>
          </p:cNvPr>
          <p:cNvCxnSpPr>
            <a:cxnSpLocks/>
          </p:cNvCxnSpPr>
          <p:nvPr/>
        </p:nvCxnSpPr>
        <p:spPr>
          <a:xfrm flipV="1">
            <a:off x="7160478" y="3196213"/>
            <a:ext cx="682241"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pic>
        <p:nvPicPr>
          <p:cNvPr id="7" name="Picture 6">
            <a:extLst>
              <a:ext uri="{FF2B5EF4-FFF2-40B4-BE49-F238E27FC236}">
                <a16:creationId xmlns:a16="http://schemas.microsoft.com/office/drawing/2014/main" id="{49CB3EEC-71F2-487F-A86D-BEE2912FB1E9}"/>
              </a:ext>
            </a:extLst>
          </p:cNvPr>
          <p:cNvPicPr>
            <a:picLocks noChangeAspect="1"/>
          </p:cNvPicPr>
          <p:nvPr/>
        </p:nvPicPr>
        <p:blipFill>
          <a:blip r:embed="rId3"/>
          <a:stretch>
            <a:fillRect/>
          </a:stretch>
        </p:blipFill>
        <p:spPr>
          <a:xfrm>
            <a:off x="987808" y="2452211"/>
            <a:ext cx="1751194" cy="1541359"/>
          </a:xfrm>
          <a:prstGeom prst="rect">
            <a:avLst/>
          </a:prstGeom>
        </p:spPr>
      </p:pic>
      <p:sp>
        <p:nvSpPr>
          <p:cNvPr id="8" name="Speech Bubble: Oval 7">
            <a:extLst>
              <a:ext uri="{FF2B5EF4-FFF2-40B4-BE49-F238E27FC236}">
                <a16:creationId xmlns:a16="http://schemas.microsoft.com/office/drawing/2014/main" id="{0D4A8D2C-96B9-4EAD-9F7D-7D1C894DFBA9}"/>
              </a:ext>
            </a:extLst>
          </p:cNvPr>
          <p:cNvSpPr/>
          <p:nvPr/>
        </p:nvSpPr>
        <p:spPr>
          <a:xfrm>
            <a:off x="1863405" y="1819030"/>
            <a:ext cx="2215298" cy="1470597"/>
          </a:xfrm>
          <a:prstGeom prst="wedgeEllipseCallout">
            <a:avLst>
              <a:gd name="adj1" fmla="val -47667"/>
              <a:gd name="adj2" fmla="val 363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Does he have any evidence of  </a:t>
            </a:r>
            <a:r>
              <a:rPr lang="en-US" b="1" i="1" dirty="0">
                <a:solidFill>
                  <a:srgbClr val="FF0000"/>
                </a:solidFill>
              </a:rPr>
              <a:t>MI</a:t>
            </a:r>
            <a:r>
              <a:rPr lang="en-US" dirty="0">
                <a:solidFill>
                  <a:srgbClr val="FF0000"/>
                </a:solidFill>
              </a:rPr>
              <a:t> </a:t>
            </a:r>
            <a:r>
              <a:rPr lang="en-US" dirty="0">
                <a:solidFill>
                  <a:schemeClr val="tx1"/>
                </a:solidFill>
              </a:rPr>
              <a:t> in  </a:t>
            </a:r>
            <a:r>
              <a:rPr lang="en-US" b="1" i="1" dirty="0">
                <a:solidFill>
                  <a:srgbClr val="FFFF00"/>
                </a:solidFill>
              </a:rPr>
              <a:t>EKG</a:t>
            </a:r>
            <a:r>
              <a:rPr lang="en-US" dirty="0">
                <a:solidFill>
                  <a:schemeClr val="tx1"/>
                </a:solidFill>
              </a:rPr>
              <a:t>?</a:t>
            </a:r>
          </a:p>
          <a:p>
            <a:pPr algn="ctr"/>
            <a:endParaRPr lang="en-US" dirty="0"/>
          </a:p>
        </p:txBody>
      </p:sp>
      <p:sp>
        <p:nvSpPr>
          <p:cNvPr id="9" name="Rectangle 8">
            <a:extLst>
              <a:ext uri="{FF2B5EF4-FFF2-40B4-BE49-F238E27FC236}">
                <a16:creationId xmlns:a16="http://schemas.microsoft.com/office/drawing/2014/main" id="{56E02962-BFC1-4A98-A984-D9FBAE426F25}"/>
              </a:ext>
            </a:extLst>
          </p:cNvPr>
          <p:cNvSpPr/>
          <p:nvPr/>
        </p:nvSpPr>
        <p:spPr>
          <a:xfrm>
            <a:off x="7395509" y="2554329"/>
            <a:ext cx="4483982" cy="923330"/>
          </a:xfrm>
          <a:prstGeom prst="rect">
            <a:avLst/>
          </a:prstGeom>
        </p:spPr>
        <p:txBody>
          <a:bodyPr wrap="square">
            <a:spAutoFit/>
          </a:bodyPr>
          <a:lstStyle/>
          <a:p>
            <a:pPr algn="ctr"/>
            <a:endParaRPr lang="en-US" dirty="0"/>
          </a:p>
          <a:p>
            <a:pPr algn="ctr"/>
            <a:r>
              <a:rPr lang="en-US" b="1" i="1" dirty="0" err="1">
                <a:solidFill>
                  <a:srgbClr val="FFFF00"/>
                </a:solidFill>
              </a:rPr>
              <a:t>LabEvent</a:t>
            </a:r>
            <a:r>
              <a:rPr lang="en-US" b="1" i="1" dirty="0">
                <a:solidFill>
                  <a:srgbClr val="FFFF00"/>
                </a:solidFill>
              </a:rPr>
              <a:t> (EKG</a:t>
            </a:r>
            <a:r>
              <a:rPr lang="en-US" i="1" dirty="0">
                <a:solidFill>
                  <a:srgbClr val="FFFF00"/>
                </a:solidFill>
              </a:rPr>
              <a:t>)</a:t>
            </a:r>
            <a:r>
              <a:rPr lang="en-US" i="1" dirty="0"/>
              <a:t>[</a:t>
            </a:r>
            <a:r>
              <a:rPr lang="en-US" dirty="0"/>
              <a:t>date=x, result=x] </a:t>
            </a:r>
          </a:p>
          <a:p>
            <a:pPr algn="ctr"/>
            <a:r>
              <a:rPr lang="en-US" dirty="0"/>
              <a:t>indicates </a:t>
            </a:r>
            <a:r>
              <a:rPr lang="en-US" b="1" i="1" dirty="0" err="1">
                <a:solidFill>
                  <a:srgbClr val="FF0000"/>
                </a:solidFill>
              </a:rPr>
              <a:t>ConditionEvent</a:t>
            </a:r>
            <a:r>
              <a:rPr lang="en-US" b="1" i="1" dirty="0">
                <a:solidFill>
                  <a:srgbClr val="FF0000"/>
                </a:solidFill>
              </a:rPr>
              <a:t> (MI)</a:t>
            </a:r>
          </a:p>
        </p:txBody>
      </p:sp>
      <p:graphicFrame>
        <p:nvGraphicFramePr>
          <p:cNvPr id="10" name="Chart 9">
            <a:extLst>
              <a:ext uri="{FF2B5EF4-FFF2-40B4-BE49-F238E27FC236}">
                <a16:creationId xmlns:a16="http://schemas.microsoft.com/office/drawing/2014/main" id="{88E3899A-1C2B-47CC-B88F-7DDE7EF79B85}"/>
              </a:ext>
            </a:extLst>
          </p:cNvPr>
          <p:cNvGraphicFramePr/>
          <p:nvPr>
            <p:extLst>
              <p:ext uri="{D42A27DB-BD31-4B8C-83A1-F6EECF244321}">
                <p14:modId xmlns:p14="http://schemas.microsoft.com/office/powerpoint/2010/main" val="2927281255"/>
              </p:ext>
            </p:extLst>
          </p:nvPr>
        </p:nvGraphicFramePr>
        <p:xfrm>
          <a:off x="8039165" y="3477659"/>
          <a:ext cx="3196669" cy="341721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46B56083-4BE8-4330-8D65-33A152AEEB1F}"/>
              </a:ext>
            </a:extLst>
          </p:cNvPr>
          <p:cNvSpPr/>
          <p:nvPr/>
        </p:nvSpPr>
        <p:spPr>
          <a:xfrm>
            <a:off x="684784" y="4385307"/>
            <a:ext cx="2805896" cy="369332"/>
          </a:xfrm>
          <a:prstGeom prst="rect">
            <a:avLst/>
          </a:prstGeom>
        </p:spPr>
        <p:txBody>
          <a:bodyPr wrap="none">
            <a:spAutoFit/>
          </a:bodyPr>
          <a:lstStyle/>
          <a:p>
            <a:r>
              <a:rPr lang="en-US" dirty="0"/>
              <a:t>Questions: human language</a:t>
            </a:r>
          </a:p>
        </p:txBody>
      </p:sp>
      <p:sp>
        <p:nvSpPr>
          <p:cNvPr id="11" name="Rectangle 10">
            <a:extLst>
              <a:ext uri="{FF2B5EF4-FFF2-40B4-BE49-F238E27FC236}">
                <a16:creationId xmlns:a16="http://schemas.microsoft.com/office/drawing/2014/main" id="{5BDC7FCE-01C1-48AA-8BD8-AAB591624D33}"/>
              </a:ext>
            </a:extLst>
          </p:cNvPr>
          <p:cNvSpPr/>
          <p:nvPr/>
        </p:nvSpPr>
        <p:spPr>
          <a:xfrm>
            <a:off x="8136948" y="4269704"/>
            <a:ext cx="3292312" cy="369332"/>
          </a:xfrm>
          <a:prstGeom prst="rect">
            <a:avLst/>
          </a:prstGeom>
        </p:spPr>
        <p:txBody>
          <a:bodyPr wrap="none">
            <a:spAutoFit/>
          </a:bodyPr>
          <a:lstStyle/>
          <a:p>
            <a:r>
              <a:rPr lang="en-US" dirty="0"/>
              <a:t>Logical Forms: Machine language</a:t>
            </a:r>
          </a:p>
        </p:txBody>
      </p:sp>
      <p:sp>
        <p:nvSpPr>
          <p:cNvPr id="12" name="Rectangle 11">
            <a:extLst>
              <a:ext uri="{FF2B5EF4-FFF2-40B4-BE49-F238E27FC236}">
                <a16:creationId xmlns:a16="http://schemas.microsoft.com/office/drawing/2014/main" id="{DCD633DC-164E-439D-B2D2-DDDF5CF322D6}"/>
              </a:ext>
            </a:extLst>
          </p:cNvPr>
          <p:cNvSpPr/>
          <p:nvPr/>
        </p:nvSpPr>
        <p:spPr>
          <a:xfrm>
            <a:off x="4732268" y="4334986"/>
            <a:ext cx="2065309" cy="369332"/>
          </a:xfrm>
          <a:prstGeom prst="rect">
            <a:avLst/>
          </a:prstGeom>
        </p:spPr>
        <p:txBody>
          <a:bodyPr wrap="none">
            <a:spAutoFit/>
          </a:bodyPr>
          <a:lstStyle/>
          <a:p>
            <a:r>
              <a:rPr lang="en-US" dirty="0"/>
              <a:t>Language Translator</a:t>
            </a:r>
          </a:p>
        </p:txBody>
      </p:sp>
    </p:spTree>
    <p:extLst>
      <p:ext uri="{BB962C8B-B14F-4D97-AF65-F5344CB8AC3E}">
        <p14:creationId xmlns:p14="http://schemas.microsoft.com/office/powerpoint/2010/main" val="43053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CE6D2EA-4A68-4D75-B717-22B66F620898}"/>
                  </a:ext>
                </a:extLst>
              </p:cNvPr>
              <p:cNvSpPr>
                <a:spLocks noGrp="1"/>
              </p:cNvSpPr>
              <p:nvPr>
                <p:ph idx="1"/>
              </p:nvPr>
            </p:nvSpPr>
            <p:spPr/>
            <p:txBody>
              <a:bodyPr>
                <a:normAutofit/>
              </a:bodyPr>
              <a:lstStyle/>
              <a:p>
                <a:r>
                  <a:rPr lang="en-US" dirty="0"/>
                  <a:t>Training Data: 80 % , Test Data: 20%</a:t>
                </a:r>
              </a:p>
              <a:p>
                <a:pPr marL="0" indent="0">
                  <a:buNone/>
                </a:pPr>
                <a:endParaRPr lang="en-US" dirty="0"/>
              </a:p>
              <a:p>
                <a:pPr marL="0" indent="0">
                  <a:buNone/>
                </a:pPr>
                <a:r>
                  <a:rPr lang="en-US" dirty="0"/>
                  <a:t>Accuracy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𝑇𝑜𝑡𝑎𝑙</m:t>
                        </m:r>
                        <m:r>
                          <a:rPr lang="en-US" i="1">
                            <a:latin typeface="Cambria Math" panose="02040503050406030204" pitchFamily="18" charset="0"/>
                          </a:rPr>
                          <m:t>  </m:t>
                        </m:r>
                        <m:r>
                          <a:rPr lang="en-US" i="1">
                            <a:latin typeface="Cambria Math" panose="02040503050406030204" pitchFamily="18" charset="0"/>
                          </a:rPr>
                          <m:t>𝑞𝑢𝑒𝑠𝑡𝑖𝑜𝑛</m:t>
                        </m:r>
                        <m:r>
                          <a:rPr lang="en-US" i="1">
                            <a:latin typeface="Cambria Math" panose="02040503050406030204" pitchFamily="18" charset="0"/>
                          </a:rPr>
                          <m:t>−</m:t>
                        </m:r>
                        <m:r>
                          <a:rPr lang="en-US" i="1">
                            <a:latin typeface="Cambria Math" panose="02040503050406030204" pitchFamily="18" charset="0"/>
                          </a:rPr>
                          <m:t>𝑙𝑜𝑔𝑖𝑐𝑎𝑙</m:t>
                        </m:r>
                        <m:r>
                          <a:rPr lang="en-US" i="1">
                            <a:latin typeface="Cambria Math" panose="02040503050406030204" pitchFamily="18" charset="0"/>
                          </a:rPr>
                          <m:t> </m:t>
                        </m:r>
                        <m:r>
                          <a:rPr lang="en-US" i="1">
                            <a:latin typeface="Cambria Math" panose="02040503050406030204" pitchFamily="18" charset="0"/>
                          </a:rPr>
                          <m:t>𝑓𝑜𝑟𝑚𝑠</m:t>
                        </m:r>
                        <m:r>
                          <a:rPr lang="en-US" i="1">
                            <a:latin typeface="Cambria Math" panose="02040503050406030204" pitchFamily="18" charset="0"/>
                          </a:rPr>
                          <m:t> </m:t>
                        </m:r>
                        <m:r>
                          <a:rPr lang="en-US" i="1">
                            <a:latin typeface="Cambria Math" panose="02040503050406030204" pitchFamily="18" charset="0"/>
                          </a:rPr>
                          <m:t>𝑐𝑜𝑟𝑟𝑒𝑐𝑡𝑙𝑦</m:t>
                        </m:r>
                        <m:r>
                          <a:rPr lang="en-US" i="1">
                            <a:latin typeface="Cambria Math" panose="02040503050406030204" pitchFamily="18" charset="0"/>
                          </a:rPr>
                          <m:t> </m:t>
                        </m:r>
                        <m:r>
                          <a:rPr lang="en-US" i="1">
                            <a:latin typeface="Cambria Math" panose="02040503050406030204" pitchFamily="18" charset="0"/>
                          </a:rPr>
                          <m:t>𝑝𝑟𝑒𝑑𝑖𝑐𝑡𝑒𝑑</m:t>
                        </m:r>
                      </m:num>
                      <m:den>
                        <m:r>
                          <a:rPr lang="en-US" i="1">
                            <a:latin typeface="Cambria Math" panose="02040503050406030204" pitchFamily="18" charset="0"/>
                          </a:rPr>
                          <m:t>𝑇𝑜𝑡𝑎𝑙</m:t>
                        </m:r>
                        <m:r>
                          <a:rPr lang="en-US" i="1">
                            <a:latin typeface="Cambria Math" panose="02040503050406030204" pitchFamily="18" charset="0"/>
                          </a:rPr>
                          <m:t> </m:t>
                        </m:r>
                        <m:r>
                          <a:rPr lang="en-US" i="1">
                            <a:latin typeface="Cambria Math" panose="02040503050406030204" pitchFamily="18" charset="0"/>
                          </a:rPr>
                          <m:t>𝑞𝑢𝑒𝑠𝑡𝑖𝑜𝑛</m:t>
                        </m:r>
                        <m:r>
                          <a:rPr lang="en-US" i="1">
                            <a:latin typeface="Cambria Math" panose="02040503050406030204" pitchFamily="18" charset="0"/>
                          </a:rPr>
                          <m:t>−</m:t>
                        </m:r>
                        <m:r>
                          <a:rPr lang="en-US" i="1">
                            <a:latin typeface="Cambria Math" panose="02040503050406030204" pitchFamily="18" charset="0"/>
                          </a:rPr>
                          <m:t>𝑙𝑜𝑔𝑖𝑐𝑎𝑙</m:t>
                        </m:r>
                        <m:r>
                          <a:rPr lang="en-US" i="1">
                            <a:latin typeface="Cambria Math" panose="02040503050406030204" pitchFamily="18" charset="0"/>
                          </a:rPr>
                          <m:t> </m:t>
                        </m:r>
                        <m:r>
                          <a:rPr lang="en-US" i="1">
                            <a:latin typeface="Cambria Math" panose="02040503050406030204" pitchFamily="18" charset="0"/>
                          </a:rPr>
                          <m:t>𝑓𝑜𝑟𝑚𝑠</m:t>
                        </m:r>
                        <m:r>
                          <a:rPr lang="en-US" i="1">
                            <a:latin typeface="Cambria Math" panose="02040503050406030204" pitchFamily="18" charset="0"/>
                          </a:rPr>
                          <m:t> </m:t>
                        </m:r>
                        <m:r>
                          <a:rPr lang="en-US" i="1">
                            <a:latin typeface="Cambria Math" panose="02040503050406030204" pitchFamily="18" charset="0"/>
                          </a:rPr>
                          <m:t>𝑡𝑒𝑠𝑡</m:t>
                        </m:r>
                        <m:r>
                          <a:rPr lang="en-US" i="1">
                            <a:latin typeface="Cambria Math" panose="02040503050406030204" pitchFamily="18" charset="0"/>
                          </a:rPr>
                          <m:t> </m:t>
                        </m:r>
                        <m:r>
                          <a:rPr lang="en-US" i="1">
                            <a:latin typeface="Cambria Math" panose="02040503050406030204" pitchFamily="18" charset="0"/>
                          </a:rPr>
                          <m:t>𝑐𝑎𝑠𝑒𝑠</m:t>
                        </m:r>
                      </m:den>
                    </m:f>
                  </m:oMath>
                </a14:m>
                <a:endParaRPr lang="en-US" dirty="0"/>
              </a:p>
              <a:p>
                <a:pPr marL="0" indent="0">
                  <a:buNone/>
                </a:pPr>
                <a:endParaRPr lang="en-US" dirty="0"/>
              </a:p>
              <a:p>
                <a:pPr marL="0" indent="0">
                  <a:buNone/>
                </a:pPr>
                <a:endParaRPr lang="en-US" dirty="0"/>
              </a:p>
              <a:p>
                <a:r>
                  <a:rPr lang="en-US" dirty="0"/>
                  <a:t>Trained on only 3 i2b2 challenges (medications, relation, heart disease risk)</a:t>
                </a:r>
              </a:p>
              <a:p>
                <a:r>
                  <a:rPr lang="en-US" dirty="0"/>
                  <a:t>Accuracy = 40%</a:t>
                </a:r>
              </a:p>
              <a:p>
                <a:endParaRPr lang="en-US" dirty="0"/>
              </a:p>
            </p:txBody>
          </p:sp>
        </mc:Choice>
        <mc:Fallback xmlns="">
          <p:sp>
            <p:nvSpPr>
              <p:cNvPr id="2" name="Content Placeholder 1">
                <a:extLst>
                  <a:ext uri="{FF2B5EF4-FFF2-40B4-BE49-F238E27FC236}">
                    <a16:creationId xmlns:a16="http://schemas.microsoft.com/office/drawing/2014/main" id="{7CE6D2EA-4A68-4D75-B717-22B66F620898}"/>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517BCD5-F852-45A3-840A-C6D1A389ECD2}"/>
              </a:ext>
            </a:extLst>
          </p:cNvPr>
          <p:cNvSpPr>
            <a:spLocks noGrp="1"/>
          </p:cNvSpPr>
          <p:nvPr>
            <p:ph type="title"/>
          </p:nvPr>
        </p:nvSpPr>
        <p:spPr/>
        <p:txBody>
          <a:bodyPr/>
          <a:lstStyle/>
          <a:p>
            <a:r>
              <a:rPr lang="en-US" dirty="0"/>
              <a:t>Model Evaluation</a:t>
            </a:r>
          </a:p>
        </p:txBody>
      </p:sp>
    </p:spTree>
    <p:extLst>
      <p:ext uri="{BB962C8B-B14F-4D97-AF65-F5344CB8AC3E}">
        <p14:creationId xmlns:p14="http://schemas.microsoft.com/office/powerpoint/2010/main" val="364996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2DA4D-0A22-4952-B126-7E3E31356985}"/>
              </a:ext>
            </a:extLst>
          </p:cNvPr>
          <p:cNvSpPr>
            <a:spLocks noGrp="1"/>
          </p:cNvSpPr>
          <p:nvPr>
            <p:ph idx="1"/>
          </p:nvPr>
        </p:nvSpPr>
        <p:spPr>
          <a:xfrm>
            <a:off x="1120000" y="1857833"/>
            <a:ext cx="10233800" cy="4351338"/>
          </a:xfrm>
        </p:spPr>
        <p:txBody>
          <a:bodyPr/>
          <a:lstStyle/>
          <a:p>
            <a:r>
              <a:rPr lang="en-US" dirty="0"/>
              <a:t>Attention based Encoder-Decoder Architecture with copy</a:t>
            </a:r>
          </a:p>
          <a:p>
            <a:r>
              <a:rPr lang="en-US" dirty="0"/>
              <a:t>Accuracy 80%</a:t>
            </a:r>
          </a:p>
        </p:txBody>
      </p:sp>
      <p:sp>
        <p:nvSpPr>
          <p:cNvPr id="3" name="Title 2">
            <a:extLst>
              <a:ext uri="{FF2B5EF4-FFF2-40B4-BE49-F238E27FC236}">
                <a16:creationId xmlns:a16="http://schemas.microsoft.com/office/drawing/2014/main" id="{F20F0E7E-0791-4713-BB7B-DEF5D288DF84}"/>
              </a:ext>
            </a:extLst>
          </p:cNvPr>
          <p:cNvSpPr>
            <a:spLocks noGrp="1"/>
          </p:cNvSpPr>
          <p:nvPr>
            <p:ph type="title"/>
          </p:nvPr>
        </p:nvSpPr>
        <p:spPr>
          <a:xfrm>
            <a:off x="838200" y="327417"/>
            <a:ext cx="10515600" cy="1325563"/>
          </a:xfrm>
        </p:spPr>
        <p:txBody>
          <a:bodyPr/>
          <a:lstStyle/>
          <a:p>
            <a:r>
              <a:rPr lang="en-US" dirty="0"/>
              <a:t>Advanced Model</a:t>
            </a:r>
          </a:p>
        </p:txBody>
      </p:sp>
      <p:sp>
        <p:nvSpPr>
          <p:cNvPr id="4" name="Rectangle 3">
            <a:extLst>
              <a:ext uri="{FF2B5EF4-FFF2-40B4-BE49-F238E27FC236}">
                <a16:creationId xmlns:a16="http://schemas.microsoft.com/office/drawing/2014/main" id="{59EB255C-D759-46A3-9783-80EAF8DB6A7C}"/>
              </a:ext>
            </a:extLst>
          </p:cNvPr>
          <p:cNvSpPr/>
          <p:nvPr/>
        </p:nvSpPr>
        <p:spPr>
          <a:xfrm>
            <a:off x="5937415" y="4443622"/>
            <a:ext cx="2240586" cy="1355840"/>
          </a:xfrm>
          <a:prstGeom prst="rect">
            <a:avLst/>
          </a:prstGeom>
          <a:solidFill>
            <a:srgbClr val="5AA2AE"/>
          </a:solidFill>
          <a:ln>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tx1"/>
                </a:solidFill>
              </a:rPr>
              <a:t>Advanced Model</a:t>
            </a:r>
          </a:p>
        </p:txBody>
      </p:sp>
      <p:cxnSp>
        <p:nvCxnSpPr>
          <p:cNvPr id="5" name="Straight Arrow Connector 4">
            <a:extLst>
              <a:ext uri="{FF2B5EF4-FFF2-40B4-BE49-F238E27FC236}">
                <a16:creationId xmlns:a16="http://schemas.microsoft.com/office/drawing/2014/main" id="{64B3DFD8-775E-4503-9D42-CC14290D9737}"/>
              </a:ext>
            </a:extLst>
          </p:cNvPr>
          <p:cNvCxnSpPr>
            <a:cxnSpLocks/>
          </p:cNvCxnSpPr>
          <p:nvPr/>
        </p:nvCxnSpPr>
        <p:spPr>
          <a:xfrm flipV="1">
            <a:off x="2648919" y="5061523"/>
            <a:ext cx="682241"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a:extLst>
              <a:ext uri="{FF2B5EF4-FFF2-40B4-BE49-F238E27FC236}">
                <a16:creationId xmlns:a16="http://schemas.microsoft.com/office/drawing/2014/main" id="{0C2290B0-8622-4A2D-9643-F596F8386458}"/>
              </a:ext>
            </a:extLst>
          </p:cNvPr>
          <p:cNvCxnSpPr>
            <a:cxnSpLocks/>
          </p:cNvCxnSpPr>
          <p:nvPr/>
        </p:nvCxnSpPr>
        <p:spPr>
          <a:xfrm flipV="1">
            <a:off x="8285591" y="5018777"/>
            <a:ext cx="598039"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pic>
        <p:nvPicPr>
          <p:cNvPr id="7" name="Picture 6">
            <a:extLst>
              <a:ext uri="{FF2B5EF4-FFF2-40B4-BE49-F238E27FC236}">
                <a16:creationId xmlns:a16="http://schemas.microsoft.com/office/drawing/2014/main" id="{F868AFF6-D49F-4C36-AB90-F493836B88B4}"/>
              </a:ext>
            </a:extLst>
          </p:cNvPr>
          <p:cNvPicPr>
            <a:picLocks noChangeAspect="1"/>
          </p:cNvPicPr>
          <p:nvPr/>
        </p:nvPicPr>
        <p:blipFill>
          <a:blip r:embed="rId3"/>
          <a:stretch>
            <a:fillRect/>
          </a:stretch>
        </p:blipFill>
        <p:spPr>
          <a:xfrm>
            <a:off x="353627" y="4134552"/>
            <a:ext cx="1751194" cy="1541359"/>
          </a:xfrm>
          <a:prstGeom prst="rect">
            <a:avLst/>
          </a:prstGeom>
        </p:spPr>
      </p:pic>
      <p:sp>
        <p:nvSpPr>
          <p:cNvPr id="8" name="Speech Bubble: Oval 7">
            <a:extLst>
              <a:ext uri="{FF2B5EF4-FFF2-40B4-BE49-F238E27FC236}">
                <a16:creationId xmlns:a16="http://schemas.microsoft.com/office/drawing/2014/main" id="{87D811F0-DFFD-4708-9621-C70BF39E8061}"/>
              </a:ext>
            </a:extLst>
          </p:cNvPr>
          <p:cNvSpPr/>
          <p:nvPr/>
        </p:nvSpPr>
        <p:spPr>
          <a:xfrm>
            <a:off x="1229224" y="3501371"/>
            <a:ext cx="2215298" cy="1470597"/>
          </a:xfrm>
          <a:prstGeom prst="wedgeEllipseCallout">
            <a:avLst>
              <a:gd name="adj1" fmla="val -47667"/>
              <a:gd name="adj2" fmla="val 363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Does he have any evidence of  </a:t>
            </a:r>
            <a:r>
              <a:rPr lang="en-US" b="1" i="1" dirty="0">
                <a:solidFill>
                  <a:srgbClr val="FF0000"/>
                </a:solidFill>
              </a:rPr>
              <a:t>MI</a:t>
            </a:r>
            <a:r>
              <a:rPr lang="en-US" dirty="0">
                <a:solidFill>
                  <a:srgbClr val="FF0000"/>
                </a:solidFill>
              </a:rPr>
              <a:t> </a:t>
            </a:r>
            <a:r>
              <a:rPr lang="en-US" dirty="0">
                <a:solidFill>
                  <a:schemeClr val="tx1"/>
                </a:solidFill>
              </a:rPr>
              <a:t> in  </a:t>
            </a:r>
            <a:r>
              <a:rPr lang="en-US" b="1" i="1" dirty="0">
                <a:solidFill>
                  <a:srgbClr val="FFFF00"/>
                </a:solidFill>
              </a:rPr>
              <a:t>EKG</a:t>
            </a:r>
            <a:r>
              <a:rPr lang="en-US" dirty="0">
                <a:solidFill>
                  <a:schemeClr val="tx1"/>
                </a:solidFill>
              </a:rPr>
              <a:t>?</a:t>
            </a:r>
          </a:p>
          <a:p>
            <a:pPr algn="ctr"/>
            <a:endParaRPr lang="en-US" dirty="0"/>
          </a:p>
        </p:txBody>
      </p:sp>
      <p:sp>
        <p:nvSpPr>
          <p:cNvPr id="9" name="Rectangle 8">
            <a:extLst>
              <a:ext uri="{FF2B5EF4-FFF2-40B4-BE49-F238E27FC236}">
                <a16:creationId xmlns:a16="http://schemas.microsoft.com/office/drawing/2014/main" id="{0FB8905E-A7A1-43A3-9EC7-6CE0B77B107E}"/>
              </a:ext>
            </a:extLst>
          </p:cNvPr>
          <p:cNvSpPr/>
          <p:nvPr/>
        </p:nvSpPr>
        <p:spPr>
          <a:xfrm>
            <a:off x="8281077" y="4279434"/>
            <a:ext cx="4483982" cy="923330"/>
          </a:xfrm>
          <a:prstGeom prst="rect">
            <a:avLst/>
          </a:prstGeom>
        </p:spPr>
        <p:txBody>
          <a:bodyPr wrap="square">
            <a:spAutoFit/>
          </a:bodyPr>
          <a:lstStyle/>
          <a:p>
            <a:pPr algn="ctr"/>
            <a:endParaRPr lang="en-US" dirty="0"/>
          </a:p>
          <a:p>
            <a:pPr algn="ctr"/>
            <a:r>
              <a:rPr lang="en-US" b="1" i="1" dirty="0" err="1">
                <a:solidFill>
                  <a:srgbClr val="FFFF00"/>
                </a:solidFill>
              </a:rPr>
              <a:t>LabEvent</a:t>
            </a:r>
            <a:r>
              <a:rPr lang="en-US" b="1" i="1" dirty="0">
                <a:solidFill>
                  <a:srgbClr val="FFFF00"/>
                </a:solidFill>
              </a:rPr>
              <a:t> (EKG</a:t>
            </a:r>
            <a:r>
              <a:rPr lang="en-US" i="1" dirty="0">
                <a:solidFill>
                  <a:srgbClr val="FFFF00"/>
                </a:solidFill>
              </a:rPr>
              <a:t>)</a:t>
            </a:r>
            <a:r>
              <a:rPr lang="en-US" i="1" dirty="0"/>
              <a:t>[</a:t>
            </a:r>
            <a:r>
              <a:rPr lang="en-US" dirty="0"/>
              <a:t>date=x, result=x] </a:t>
            </a:r>
          </a:p>
          <a:p>
            <a:pPr algn="ctr"/>
            <a:r>
              <a:rPr lang="en-US" dirty="0"/>
              <a:t>indicates </a:t>
            </a:r>
            <a:r>
              <a:rPr lang="en-US" b="1" i="1" dirty="0" err="1">
                <a:solidFill>
                  <a:srgbClr val="FF0000"/>
                </a:solidFill>
              </a:rPr>
              <a:t>ConditionEvent</a:t>
            </a:r>
            <a:r>
              <a:rPr lang="en-US" b="1" i="1" dirty="0">
                <a:solidFill>
                  <a:srgbClr val="FF0000"/>
                </a:solidFill>
              </a:rPr>
              <a:t> (MI)</a:t>
            </a:r>
          </a:p>
        </p:txBody>
      </p:sp>
      <p:sp>
        <p:nvSpPr>
          <p:cNvPr id="11" name="Rectangle 10">
            <a:extLst>
              <a:ext uri="{FF2B5EF4-FFF2-40B4-BE49-F238E27FC236}">
                <a16:creationId xmlns:a16="http://schemas.microsoft.com/office/drawing/2014/main" id="{047DB2BB-7B0D-4075-9B63-6C6315773F23}"/>
              </a:ext>
            </a:extLst>
          </p:cNvPr>
          <p:cNvSpPr/>
          <p:nvPr/>
        </p:nvSpPr>
        <p:spPr>
          <a:xfrm>
            <a:off x="3528724" y="4398466"/>
            <a:ext cx="1648063" cy="1446153"/>
          </a:xfrm>
          <a:prstGeom prst="rect">
            <a:avLst/>
          </a:prstGeom>
          <a:solidFill>
            <a:srgbClr val="5AA2AE"/>
          </a:solidFill>
          <a:ln>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tx1"/>
                </a:solidFill>
              </a:rPr>
              <a:t>Question Splitting</a:t>
            </a:r>
          </a:p>
          <a:p>
            <a:pPr algn="ctr"/>
            <a:r>
              <a:rPr lang="en-US" sz="2400" dirty="0">
                <a:solidFill>
                  <a:schemeClr val="tx1"/>
                </a:solidFill>
              </a:rPr>
              <a:t>Model</a:t>
            </a:r>
          </a:p>
        </p:txBody>
      </p:sp>
      <p:cxnSp>
        <p:nvCxnSpPr>
          <p:cNvPr id="12" name="Straight Arrow Connector 11">
            <a:extLst>
              <a:ext uri="{FF2B5EF4-FFF2-40B4-BE49-F238E27FC236}">
                <a16:creationId xmlns:a16="http://schemas.microsoft.com/office/drawing/2014/main" id="{E4922A84-1EAD-4547-80D4-7A3A96598A24}"/>
              </a:ext>
            </a:extLst>
          </p:cNvPr>
          <p:cNvCxnSpPr>
            <a:cxnSpLocks/>
          </p:cNvCxnSpPr>
          <p:nvPr/>
        </p:nvCxnSpPr>
        <p:spPr>
          <a:xfrm>
            <a:off x="5264870" y="5018251"/>
            <a:ext cx="584462" cy="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143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614"/>
            <a:ext cx="10515600" cy="1325563"/>
          </a:xfrm>
        </p:spPr>
        <p:txBody>
          <a:bodyPr/>
          <a:lstStyle/>
          <a:p>
            <a:r>
              <a:rPr lang="en-US" dirty="0"/>
              <a:t>Error Analysis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55440517"/>
              </p:ext>
            </p:extLst>
          </p:nvPr>
        </p:nvGraphicFramePr>
        <p:xfrm>
          <a:off x="838199" y="2221992"/>
          <a:ext cx="10904621" cy="42428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5589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C29740-6652-4CBC-8E15-A4F64BAA680C}"/>
              </a:ext>
            </a:extLst>
          </p:cNvPr>
          <p:cNvSpPr>
            <a:spLocks noGrp="1"/>
          </p:cNvSpPr>
          <p:nvPr>
            <p:ph idx="1"/>
          </p:nvPr>
        </p:nvSpPr>
        <p:spPr/>
        <p:txBody>
          <a:bodyPr/>
          <a:lstStyle/>
          <a:p>
            <a:r>
              <a:rPr lang="en-US" dirty="0"/>
              <a:t>Evaluate the model on the entire training data</a:t>
            </a:r>
          </a:p>
          <a:p>
            <a:r>
              <a:rPr lang="en-US" dirty="0"/>
              <a:t>Try advanced features (using UMLS)</a:t>
            </a:r>
          </a:p>
          <a:p>
            <a:r>
              <a:rPr lang="en-US" dirty="0"/>
              <a:t>Automate question splitting</a:t>
            </a:r>
          </a:p>
          <a:p>
            <a:r>
              <a:rPr lang="en-US" dirty="0"/>
              <a:t>Build an end to end QA system</a:t>
            </a:r>
          </a:p>
          <a:p>
            <a:pPr marL="0" indent="0">
              <a:buNone/>
            </a:pPr>
            <a:endParaRPr lang="en-US" dirty="0"/>
          </a:p>
          <a:p>
            <a:endParaRPr lang="en-US" dirty="0"/>
          </a:p>
        </p:txBody>
      </p:sp>
      <p:sp>
        <p:nvSpPr>
          <p:cNvPr id="3" name="Title 2">
            <a:extLst>
              <a:ext uri="{FF2B5EF4-FFF2-40B4-BE49-F238E27FC236}">
                <a16:creationId xmlns:a16="http://schemas.microsoft.com/office/drawing/2014/main" id="{4E73B306-3C5D-4352-B22B-07BD8EA597B1}"/>
              </a:ext>
            </a:extLst>
          </p:cNvPr>
          <p:cNvSpPr>
            <a:spLocks noGrp="1"/>
          </p:cNvSpPr>
          <p:nvPr>
            <p:ph type="title"/>
          </p:nvPr>
        </p:nvSpPr>
        <p:spPr/>
        <p:txBody>
          <a:bodyPr/>
          <a:lstStyle/>
          <a:p>
            <a:r>
              <a:rPr lang="en-US" dirty="0"/>
              <a:t>Ongoing Work</a:t>
            </a:r>
          </a:p>
        </p:txBody>
      </p:sp>
    </p:spTree>
    <p:extLst>
      <p:ext uri="{BB962C8B-B14F-4D97-AF65-F5344CB8AC3E}">
        <p14:creationId xmlns:p14="http://schemas.microsoft.com/office/powerpoint/2010/main" val="84074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C02A68-E0E9-4C62-9447-DDE3214331DC}"/>
              </a:ext>
            </a:extLst>
          </p:cNvPr>
          <p:cNvSpPr>
            <a:spLocks noGrp="1"/>
          </p:cNvSpPr>
          <p:nvPr>
            <p:ph idx="1"/>
          </p:nvPr>
        </p:nvSpPr>
        <p:spPr/>
        <p:txBody>
          <a:bodyPr/>
          <a:lstStyle/>
          <a:p>
            <a:r>
              <a:rPr lang="en-US" dirty="0"/>
              <a:t>Understand the meaning of questions</a:t>
            </a:r>
          </a:p>
          <a:p>
            <a:pPr lvl="1"/>
            <a:r>
              <a:rPr lang="en-US" dirty="0"/>
              <a:t>No available datasets</a:t>
            </a:r>
          </a:p>
          <a:p>
            <a:pPr marL="457200" lvl="1" indent="0">
              <a:buNone/>
            </a:pPr>
            <a:r>
              <a:rPr lang="en-US" dirty="0"/>
              <a:t>	</a:t>
            </a:r>
          </a:p>
          <a:p>
            <a:pPr marL="457200" lvl="1" indent="0">
              <a:buNone/>
            </a:pPr>
            <a:r>
              <a:rPr lang="en-US" dirty="0"/>
              <a:t>	Questions </a:t>
            </a:r>
          </a:p>
          <a:p>
            <a:endParaRPr lang="en-US" dirty="0"/>
          </a:p>
          <a:p>
            <a:endParaRPr lang="en-US" dirty="0"/>
          </a:p>
        </p:txBody>
      </p:sp>
      <p:sp>
        <p:nvSpPr>
          <p:cNvPr id="3" name="Title 2">
            <a:extLst>
              <a:ext uri="{FF2B5EF4-FFF2-40B4-BE49-F238E27FC236}">
                <a16:creationId xmlns:a16="http://schemas.microsoft.com/office/drawing/2014/main" id="{F59A23B4-87FB-4D1B-B752-E0A80877B8E9}"/>
              </a:ext>
            </a:extLst>
          </p:cNvPr>
          <p:cNvSpPr>
            <a:spLocks noGrp="1"/>
          </p:cNvSpPr>
          <p:nvPr>
            <p:ph type="title"/>
          </p:nvPr>
        </p:nvSpPr>
        <p:spPr/>
        <p:txBody>
          <a:bodyPr/>
          <a:lstStyle/>
          <a:p>
            <a:r>
              <a:rPr lang="en-US" dirty="0"/>
              <a:t>Challenges of EMR QA</a:t>
            </a:r>
          </a:p>
        </p:txBody>
      </p:sp>
      <p:sp>
        <p:nvSpPr>
          <p:cNvPr id="4" name="Rectangle 3">
            <a:extLst>
              <a:ext uri="{FF2B5EF4-FFF2-40B4-BE49-F238E27FC236}">
                <a16:creationId xmlns:a16="http://schemas.microsoft.com/office/drawing/2014/main" id="{2FA58422-E51F-49EA-8240-1A23C8AB28FB}"/>
              </a:ext>
            </a:extLst>
          </p:cNvPr>
          <p:cNvSpPr/>
          <p:nvPr/>
        </p:nvSpPr>
        <p:spPr>
          <a:xfrm>
            <a:off x="4881514" y="2969147"/>
            <a:ext cx="6096000" cy="830997"/>
          </a:xfrm>
          <a:prstGeom prst="rect">
            <a:avLst/>
          </a:prstGeom>
        </p:spPr>
        <p:txBody>
          <a:bodyPr>
            <a:spAutoFit/>
          </a:bodyPr>
          <a:lstStyle/>
          <a:p>
            <a:r>
              <a:rPr lang="en-US" sz="2400" dirty="0"/>
              <a:t>Intermediate representation	</a:t>
            </a:r>
          </a:p>
          <a:p>
            <a:r>
              <a:rPr lang="en-US" sz="2400" dirty="0"/>
              <a:t>		(logical form)</a:t>
            </a:r>
          </a:p>
        </p:txBody>
      </p:sp>
      <p:cxnSp>
        <p:nvCxnSpPr>
          <p:cNvPr id="5" name="Straight Arrow Connector 4">
            <a:extLst>
              <a:ext uri="{FF2B5EF4-FFF2-40B4-BE49-F238E27FC236}">
                <a16:creationId xmlns:a16="http://schemas.microsoft.com/office/drawing/2014/main" id="{D2F08E4B-3CEB-409E-B39E-1BBD000BF9F5}"/>
              </a:ext>
            </a:extLst>
          </p:cNvPr>
          <p:cNvCxnSpPr>
            <a:cxnSpLocks/>
          </p:cNvCxnSpPr>
          <p:nvPr/>
        </p:nvCxnSpPr>
        <p:spPr>
          <a:xfrm flipV="1">
            <a:off x="3805347" y="3259384"/>
            <a:ext cx="699881"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893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3490007" y="1097367"/>
            <a:ext cx="5211983" cy="4690785"/>
          </a:xfrm>
          <a:prstGeom prst="rect">
            <a:avLst/>
          </a:prstGeom>
        </p:spPr>
      </p:pic>
      <p:sp>
        <p:nvSpPr>
          <p:cNvPr id="15" name="TextBox 14"/>
          <p:cNvSpPr txBox="1"/>
          <p:nvPr/>
        </p:nvSpPr>
        <p:spPr>
          <a:xfrm>
            <a:off x="4918145" y="5788152"/>
            <a:ext cx="2355709" cy="523220"/>
          </a:xfrm>
          <a:prstGeom prst="rect">
            <a:avLst/>
          </a:prstGeom>
          <a:noFill/>
        </p:spPr>
        <p:txBody>
          <a:bodyPr wrap="none" rtlCol="0">
            <a:spAutoFit/>
          </a:bodyPr>
          <a:lstStyle/>
          <a:p>
            <a:r>
              <a:rPr lang="en-US" sz="2800" dirty="0"/>
              <a:t>Thank you ! </a:t>
            </a:r>
            <a:r>
              <a:rPr lang="en-US" sz="2800" dirty="0">
                <a:sym typeface="Wingdings" panose="05000000000000000000" pitchFamily="2" charset="2"/>
              </a:rPr>
              <a:t> </a:t>
            </a:r>
            <a:endParaRPr lang="en-US" sz="2800" dirty="0"/>
          </a:p>
        </p:txBody>
      </p:sp>
      <p:sp>
        <p:nvSpPr>
          <p:cNvPr id="2" name="TextBox 1"/>
          <p:cNvSpPr txBox="1"/>
          <p:nvPr/>
        </p:nvSpPr>
        <p:spPr>
          <a:xfrm>
            <a:off x="1194007" y="1681648"/>
            <a:ext cx="3165975" cy="369332"/>
          </a:xfrm>
          <a:prstGeom prst="rect">
            <a:avLst/>
          </a:prstGeom>
          <a:noFill/>
        </p:spPr>
        <p:txBody>
          <a:bodyPr wrap="square" rtlCol="0">
            <a:spAutoFit/>
          </a:bodyPr>
          <a:lstStyle/>
          <a:p>
            <a:r>
              <a:rPr lang="en-US" dirty="0"/>
              <a:t>Lifestyle changes?</a:t>
            </a:r>
          </a:p>
        </p:txBody>
      </p:sp>
      <p:cxnSp>
        <p:nvCxnSpPr>
          <p:cNvPr id="9" name="Straight Arrow Connector 8"/>
          <p:cNvCxnSpPr/>
          <p:nvPr/>
        </p:nvCxnSpPr>
        <p:spPr>
          <a:xfrm>
            <a:off x="2063980" y="2243470"/>
            <a:ext cx="0" cy="1020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0484" y="3578153"/>
            <a:ext cx="2553077" cy="1477328"/>
          </a:xfrm>
          <a:prstGeom prst="rect">
            <a:avLst/>
          </a:prstGeom>
          <a:noFill/>
        </p:spPr>
        <p:txBody>
          <a:bodyPr wrap="square" rtlCol="0">
            <a:spAutoFit/>
          </a:bodyPr>
          <a:lstStyle/>
          <a:p>
            <a:pPr algn="ctr"/>
            <a:r>
              <a:rPr lang="en-US" dirty="0"/>
              <a:t>Smoking Event (x) </a:t>
            </a:r>
          </a:p>
          <a:p>
            <a:pPr algn="ctr"/>
            <a:r>
              <a:rPr lang="en-US" dirty="0"/>
              <a:t>AND </a:t>
            </a:r>
          </a:p>
          <a:p>
            <a:pPr algn="ctr"/>
            <a:r>
              <a:rPr lang="en-US" dirty="0"/>
              <a:t>Diet Event (x) </a:t>
            </a:r>
          </a:p>
          <a:p>
            <a:pPr algn="ctr"/>
            <a:r>
              <a:rPr lang="en-US" dirty="0"/>
              <a:t>AND </a:t>
            </a:r>
          </a:p>
          <a:p>
            <a:pPr algn="ctr"/>
            <a:r>
              <a:rPr lang="en-US" dirty="0"/>
              <a:t>Weight Event (x)</a:t>
            </a:r>
          </a:p>
        </p:txBody>
      </p:sp>
      <p:cxnSp>
        <p:nvCxnSpPr>
          <p:cNvPr id="13" name="Connector: Elbow 12"/>
          <p:cNvCxnSpPr>
            <a:stCxn id="10" idx="2"/>
          </p:cNvCxnSpPr>
          <p:nvPr/>
        </p:nvCxnSpPr>
        <p:spPr>
          <a:xfrm rot="16200000" flipH="1">
            <a:off x="2671596" y="4340907"/>
            <a:ext cx="271431" cy="170057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193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08E9C-2E62-479A-A8E1-CB61498E3814}"/>
              </a:ext>
            </a:extLst>
          </p:cNvPr>
          <p:cNvSpPr>
            <a:spLocks noGrp="1"/>
          </p:cNvSpPr>
          <p:nvPr>
            <p:ph type="ctrTitle"/>
          </p:nvPr>
        </p:nvSpPr>
        <p:spPr/>
        <p:txBody>
          <a:bodyPr/>
          <a:lstStyle/>
          <a:p>
            <a:r>
              <a:rPr lang="en-US" dirty="0"/>
              <a:t>Supplementary Slides</a:t>
            </a:r>
          </a:p>
        </p:txBody>
      </p:sp>
      <p:sp>
        <p:nvSpPr>
          <p:cNvPr id="3" name="Subtitle 2">
            <a:extLst>
              <a:ext uri="{FF2B5EF4-FFF2-40B4-BE49-F238E27FC236}">
                <a16:creationId xmlns:a16="http://schemas.microsoft.com/office/drawing/2014/main" id="{AC06A5CA-E6EF-4541-A778-969BA52B694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3816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89823"/>
            <a:ext cx="10364451" cy="657390"/>
          </a:xfrm>
        </p:spPr>
        <p:txBody>
          <a:bodyPr>
            <a:normAutofit/>
          </a:bodyPr>
          <a:lstStyle/>
          <a:p>
            <a:r>
              <a:rPr lang="en-US" dirty="0"/>
              <a:t>Semantic Frames</a:t>
            </a:r>
          </a:p>
        </p:txBody>
      </p:sp>
      <p:sp>
        <p:nvSpPr>
          <p:cNvPr id="5" name="TextBox 4"/>
          <p:cNvSpPr txBox="1"/>
          <p:nvPr/>
        </p:nvSpPr>
        <p:spPr>
          <a:xfrm>
            <a:off x="939624" y="1871230"/>
            <a:ext cx="3828972" cy="2862322"/>
          </a:xfrm>
          <a:prstGeom prst="rect">
            <a:avLst/>
          </a:prstGeom>
          <a:noFill/>
        </p:spPr>
        <p:txBody>
          <a:bodyPr wrap="square" rtlCol="0">
            <a:spAutoFit/>
          </a:bodyPr>
          <a:lstStyle/>
          <a:p>
            <a:r>
              <a:rPr lang="en-US" b="1" dirty="0"/>
              <a:t>15_3778 | </a:t>
            </a:r>
            <a:r>
              <a:rPr lang="en-US" b="1" dirty="0" err="1"/>
              <a:t>NoteID</a:t>
            </a:r>
            <a:r>
              <a:rPr lang="en-US" b="1" dirty="0"/>
              <a:t> 163 | 2013-07-17 | Endocrinology</a:t>
            </a:r>
          </a:p>
          <a:p>
            <a:endParaRPr lang="en-US" dirty="0"/>
          </a:p>
          <a:p>
            <a:r>
              <a:rPr lang="en-US" dirty="0"/>
              <a:t>ASSESSMENT/PLAN:</a:t>
            </a:r>
          </a:p>
          <a:p>
            <a:r>
              <a:rPr lang="en-US" dirty="0"/>
              <a:t>1. 250.0 DM w/o complication type II, controlled</a:t>
            </a:r>
          </a:p>
          <a:p>
            <a:r>
              <a:rPr lang="en-US" dirty="0"/>
              <a:t>Worsened control, had decreased his U-500 insulin dose to 0.15 ml bid </a:t>
            </a:r>
            <a:r>
              <a:rPr lang="en-US" dirty="0" err="1"/>
              <a:t>bc</a:t>
            </a:r>
            <a:r>
              <a:rPr lang="en-US" dirty="0"/>
              <a:t> of hypoglycemia.  A1C increased to 7.8%. </a:t>
            </a:r>
          </a:p>
          <a:p>
            <a:endParaRPr lang="en-US" dirty="0"/>
          </a:p>
        </p:txBody>
      </p:sp>
      <p:sp>
        <p:nvSpPr>
          <p:cNvPr id="6" name="Rectangle 5"/>
          <p:cNvSpPr/>
          <p:nvPr/>
        </p:nvSpPr>
        <p:spPr>
          <a:xfrm>
            <a:off x="776177" y="1469255"/>
            <a:ext cx="4221125" cy="3666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206908" y="3160140"/>
            <a:ext cx="1063255" cy="0"/>
          </a:xfrm>
          <a:prstGeom prst="straightConnector1">
            <a:avLst/>
          </a:prstGeom>
          <a:ln>
            <a:solidFill>
              <a:schemeClr val="tx1"/>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474836" y="5434551"/>
            <a:ext cx="4758547" cy="523220"/>
          </a:xfrm>
          <a:prstGeom prst="rect">
            <a:avLst/>
          </a:prstGeom>
          <a:noFill/>
        </p:spPr>
        <p:txBody>
          <a:bodyPr wrap="none" rtlCol="0">
            <a:spAutoFit/>
          </a:bodyPr>
          <a:lstStyle/>
          <a:p>
            <a:r>
              <a:rPr lang="en-US" sz="2800" dirty="0"/>
              <a:t>Electronic Medical Record Note</a:t>
            </a:r>
          </a:p>
        </p:txBody>
      </p:sp>
      <p:sp>
        <p:nvSpPr>
          <p:cNvPr id="9" name="TextBox 8"/>
          <p:cNvSpPr txBox="1"/>
          <p:nvPr/>
        </p:nvSpPr>
        <p:spPr>
          <a:xfrm>
            <a:off x="7761396" y="5511294"/>
            <a:ext cx="2668231" cy="523220"/>
          </a:xfrm>
          <a:prstGeom prst="rect">
            <a:avLst/>
          </a:prstGeom>
          <a:noFill/>
        </p:spPr>
        <p:txBody>
          <a:bodyPr wrap="none" rtlCol="0">
            <a:spAutoFit/>
          </a:bodyPr>
          <a:lstStyle/>
          <a:p>
            <a:r>
              <a:rPr lang="en-US" sz="2800" dirty="0"/>
              <a:t>Semantic Frames</a:t>
            </a:r>
          </a:p>
        </p:txBody>
      </p:sp>
      <p:cxnSp>
        <p:nvCxnSpPr>
          <p:cNvPr id="31" name="Connector: Curved 30">
            <a:extLst>
              <a:ext uri="{FF2B5EF4-FFF2-40B4-BE49-F238E27FC236}">
                <a16:creationId xmlns:a16="http://schemas.microsoft.com/office/drawing/2014/main" id="{3D6DA02E-ABBB-4A2D-AEA2-C20B3A90A15E}"/>
              </a:ext>
            </a:extLst>
          </p:cNvPr>
          <p:cNvCxnSpPr>
            <a:cxnSpLocks/>
          </p:cNvCxnSpPr>
          <p:nvPr/>
        </p:nvCxnSpPr>
        <p:spPr>
          <a:xfrm rot="5400000" flipH="1" flipV="1">
            <a:off x="9371182" y="894380"/>
            <a:ext cx="12700" cy="2630725"/>
          </a:xfrm>
          <a:prstGeom prst="curvedConnector3">
            <a:avLst>
              <a:gd name="adj1" fmla="val 18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778DFF9-DD7B-4599-B1E7-AE9F32995435}"/>
              </a:ext>
            </a:extLst>
          </p:cNvPr>
          <p:cNvSpPr txBox="1"/>
          <p:nvPr/>
        </p:nvSpPr>
        <p:spPr>
          <a:xfrm>
            <a:off x="9006003" y="1613230"/>
            <a:ext cx="1110432" cy="369332"/>
          </a:xfrm>
          <a:prstGeom prst="rect">
            <a:avLst/>
          </a:prstGeom>
          <a:noFill/>
        </p:spPr>
        <p:txBody>
          <a:bodyPr wrap="none" rtlCol="0">
            <a:spAutoFit/>
          </a:bodyPr>
          <a:lstStyle/>
          <a:p>
            <a:r>
              <a:rPr lang="en-US" b="1" i="1" dirty="0">
                <a:solidFill>
                  <a:srgbClr val="92D050"/>
                </a:solidFill>
              </a:rPr>
              <a:t>evaluates</a:t>
            </a:r>
          </a:p>
        </p:txBody>
      </p:sp>
      <p:sp>
        <p:nvSpPr>
          <p:cNvPr id="13" name="TextBox 24">
            <a:extLst>
              <a:ext uri="{FF2B5EF4-FFF2-40B4-BE49-F238E27FC236}">
                <a16:creationId xmlns:a16="http://schemas.microsoft.com/office/drawing/2014/main" id="{FFD73F04-FA50-4A27-9B53-F6E2BC90A739}"/>
              </a:ext>
            </a:extLst>
          </p:cNvPr>
          <p:cNvSpPr txBox="1"/>
          <p:nvPr/>
        </p:nvSpPr>
        <p:spPr>
          <a:xfrm>
            <a:off x="6479769" y="2230138"/>
            <a:ext cx="2563254" cy="2985433"/>
          </a:xfrm>
          <a:prstGeom prst="rect">
            <a:avLst/>
          </a:prstGeom>
          <a:solidFill>
            <a:schemeClr val="bg2"/>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cap="small" dirty="0" err="1">
                <a:solidFill>
                  <a:srgbClr val="FFFF00"/>
                </a:solidFill>
                <a:latin typeface="Courier New" panose="02070309020205020404" pitchFamily="49" charset="0"/>
                <a:cs typeface="Courier New" panose="02070309020205020404" pitchFamily="49" charset="0"/>
              </a:rPr>
              <a:t>LabEvent</a:t>
            </a:r>
            <a:endParaRPr lang="en-US" sz="1400" b="1" cap="small" dirty="0">
              <a:solidFill>
                <a:srgbClr val="FFFF00"/>
              </a:solidFill>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b="1" cap="small" dirty="0">
                <a:latin typeface="Courier New" panose="02070309020205020404" pitchFamily="49" charset="0"/>
                <a:cs typeface="Courier New" panose="02070309020205020404" pitchFamily="49" charset="0"/>
              </a:rPr>
              <a:t>Encounter</a:t>
            </a:r>
            <a:r>
              <a:rPr lang="en-US" sz="1400" cap="small" dirty="0">
                <a:latin typeface="Courier New" panose="02070309020205020404" pitchFamily="49" charset="0"/>
                <a:cs typeface="Courier New" panose="02070309020205020404" pitchFamily="49" charset="0"/>
              </a:rPr>
              <a:t>	</a:t>
            </a:r>
          </a:p>
          <a:p>
            <a:pPr marL="285750" indent="-285750">
              <a:buFont typeface="Arial" panose="020B0604020202020204" pitchFamily="34" charset="0"/>
              <a:buChar char="•"/>
            </a:pPr>
            <a:r>
              <a:rPr lang="en-US" sz="1400" b="1" cap="small" dirty="0">
                <a:solidFill>
                  <a:srgbClr val="FF0000"/>
                </a:solidFill>
                <a:latin typeface="Courier New" panose="02070309020205020404" pitchFamily="49" charset="0"/>
                <a:cs typeface="Courier New" panose="02070309020205020404" pitchFamily="49" charset="0"/>
              </a:rPr>
              <a:t>Lab</a:t>
            </a:r>
            <a:r>
              <a:rPr lang="en-US" sz="1400" cap="small" dirty="0">
                <a:solidFill>
                  <a:srgbClr val="FF0000"/>
                </a:solidFill>
                <a:latin typeface="Courier New" panose="02070309020205020404" pitchFamily="49" charset="0"/>
                <a:cs typeface="Courier New" panose="02070309020205020404" pitchFamily="49" charset="0"/>
              </a:rPr>
              <a:t> = </a:t>
            </a:r>
            <a:r>
              <a:rPr lang="en-US" sz="1400" dirty="0">
                <a:solidFill>
                  <a:srgbClr val="FF0000"/>
                </a:solidFill>
              </a:rPr>
              <a:t>A1C</a:t>
            </a:r>
            <a:endParaRPr lang="en-US" sz="1400" b="1" cap="small" dirty="0">
              <a:solidFill>
                <a:srgbClr val="FF0000"/>
              </a:solidFill>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CUI = </a:t>
            </a:r>
            <a:r>
              <a:rPr lang="en-US" sz="1400" dirty="0"/>
              <a:t>C4291676</a:t>
            </a:r>
            <a:endParaRPr lang="en-US" sz="1400" cap="small"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TestDateTime</a:t>
            </a:r>
            <a:endParaRPr lang="en-US" sz="1400" cap="small"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Setting</a:t>
            </a: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Indication</a:t>
            </a: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ResultDateTime</a:t>
            </a:r>
            <a:endParaRPr lang="en-US" sz="1400" cap="small"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err="1">
                <a:solidFill>
                  <a:srgbClr val="FF0000"/>
                </a:solidFill>
                <a:latin typeface="Courier New" panose="02070309020205020404" pitchFamily="49" charset="0"/>
                <a:cs typeface="Courier New" panose="02070309020205020404" pitchFamily="49" charset="0"/>
              </a:rPr>
              <a:t>ResultValue</a:t>
            </a:r>
            <a:r>
              <a:rPr lang="en-US" sz="1400" cap="small" dirty="0">
                <a:solidFill>
                  <a:srgbClr val="FF0000"/>
                </a:solidFill>
                <a:latin typeface="Courier New" panose="02070309020205020404" pitchFamily="49" charset="0"/>
                <a:cs typeface="Courier New" panose="02070309020205020404" pitchFamily="49" charset="0"/>
              </a:rPr>
              <a:t> = </a:t>
            </a:r>
            <a:r>
              <a:rPr lang="en-US" sz="1400" dirty="0">
                <a:solidFill>
                  <a:srgbClr val="FF0000"/>
                </a:solidFill>
              </a:rPr>
              <a:t>7.8</a:t>
            </a:r>
            <a:endParaRPr lang="en-US" sz="1400" cap="small" dirty="0">
              <a:solidFill>
                <a:srgbClr val="FF0000"/>
              </a:solidFill>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ResultUnits</a:t>
            </a:r>
            <a:r>
              <a:rPr lang="en-US" sz="1400" cap="small" dirty="0">
                <a:latin typeface="Courier New" panose="02070309020205020404" pitchFamily="49" charset="0"/>
                <a:cs typeface="Courier New" panose="02070309020205020404" pitchFamily="49" charset="0"/>
              </a:rPr>
              <a:t> = </a:t>
            </a:r>
            <a:r>
              <a:rPr lang="en-US" sz="1400" dirty="0"/>
              <a:t>%</a:t>
            </a:r>
            <a:endParaRPr lang="en-US" sz="1400" cap="small"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ResultText</a:t>
            </a:r>
            <a:endParaRPr lang="en-US" sz="1400" cap="small"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AbnormalResultFlag</a:t>
            </a:r>
            <a:r>
              <a:rPr lang="en-US" sz="1400" cap="small" dirty="0">
                <a:latin typeface="Courier New" panose="02070309020205020404" pitchFamily="49" charset="0"/>
                <a:cs typeface="Courier New" panose="02070309020205020404" pitchFamily="49" charset="0"/>
              </a:rPr>
              <a:t> = Y</a:t>
            </a: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PatientGoal</a:t>
            </a:r>
            <a:endParaRPr lang="en-US" sz="1400" cap="small" dirty="0">
              <a:latin typeface="Courier New" panose="02070309020205020404" pitchFamily="49" charset="0"/>
              <a:cs typeface="Courier New" panose="02070309020205020404" pitchFamily="49" charset="0"/>
            </a:endParaRPr>
          </a:p>
        </p:txBody>
      </p:sp>
      <p:sp>
        <p:nvSpPr>
          <p:cNvPr id="14" name="TextBox 28">
            <a:extLst>
              <a:ext uri="{FF2B5EF4-FFF2-40B4-BE49-F238E27FC236}">
                <a16:creationId xmlns:a16="http://schemas.microsoft.com/office/drawing/2014/main" id="{85580559-5E94-4D0A-B214-F38A72E01FE9}"/>
              </a:ext>
            </a:extLst>
          </p:cNvPr>
          <p:cNvSpPr txBox="1"/>
          <p:nvPr/>
        </p:nvSpPr>
        <p:spPr>
          <a:xfrm>
            <a:off x="9319592" y="2230138"/>
            <a:ext cx="2661738" cy="2031325"/>
          </a:xfrm>
          <a:prstGeom prst="rect">
            <a:avLst/>
          </a:prstGeom>
          <a:solidFill>
            <a:schemeClr val="bg2"/>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cap="small" dirty="0" err="1">
                <a:solidFill>
                  <a:srgbClr val="FFFF00"/>
                </a:solidFill>
                <a:latin typeface="Courier New" panose="02070309020205020404" pitchFamily="49" charset="0"/>
                <a:cs typeface="Courier New" panose="02070309020205020404" pitchFamily="49" charset="0"/>
              </a:rPr>
              <a:t>ConditionEvent</a:t>
            </a:r>
            <a:endParaRPr lang="en-US" sz="1400" b="1" cap="small" dirty="0">
              <a:solidFill>
                <a:srgbClr val="FFFF00"/>
              </a:solidFill>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b="1" cap="small" dirty="0">
                <a:latin typeface="Courier New" panose="02070309020205020404" pitchFamily="49" charset="0"/>
                <a:cs typeface="Courier New" panose="02070309020205020404" pitchFamily="49" charset="0"/>
              </a:rPr>
              <a:t>Encounter</a:t>
            </a:r>
            <a:endParaRPr lang="en-US" sz="1400" cap="small"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b="1" cap="small" dirty="0">
                <a:solidFill>
                  <a:srgbClr val="FF0000"/>
                </a:solidFill>
                <a:latin typeface="Courier New" panose="02070309020205020404" pitchFamily="49" charset="0"/>
                <a:cs typeface="Courier New" panose="02070309020205020404" pitchFamily="49" charset="0"/>
              </a:rPr>
              <a:t>Condition</a:t>
            </a:r>
            <a:r>
              <a:rPr lang="en-US" sz="1400" cap="small" dirty="0">
                <a:solidFill>
                  <a:srgbClr val="FF0000"/>
                </a:solidFill>
                <a:latin typeface="Courier New" panose="02070309020205020404" pitchFamily="49" charset="0"/>
                <a:cs typeface="Courier New" panose="02070309020205020404" pitchFamily="49" charset="0"/>
              </a:rPr>
              <a:t> = </a:t>
            </a:r>
            <a:r>
              <a:rPr lang="en-US" sz="1400" dirty="0">
                <a:solidFill>
                  <a:srgbClr val="FF0000"/>
                </a:solidFill>
              </a:rPr>
              <a:t>DM w/o complication type II</a:t>
            </a:r>
            <a:endParaRPr lang="en-US" sz="1400" b="1" cap="small" dirty="0">
              <a:solidFill>
                <a:srgbClr val="FF0000"/>
              </a:solidFill>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CUI = </a:t>
            </a:r>
            <a:r>
              <a:rPr lang="en-US" sz="1400" dirty="0"/>
              <a:t>C0011860</a:t>
            </a:r>
            <a:endParaRPr lang="en-US" sz="1400" cap="small"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BodyLocation</a:t>
            </a:r>
            <a:endParaRPr lang="en-US" sz="1400" cap="small"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DateOfDiagnosis</a:t>
            </a:r>
            <a:endParaRPr lang="en-US" sz="1400" cap="small"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DateOfResolution</a:t>
            </a:r>
            <a:endParaRPr lang="en-US" sz="1400" cap="small"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Status = </a:t>
            </a:r>
            <a:r>
              <a:rPr lang="en-US" sz="1400" dirty="0"/>
              <a:t>Worsened control</a:t>
            </a:r>
            <a:endParaRPr lang="en-US" sz="1400" cap="small"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7191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p:bldP spid="32" grpId="0"/>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592F5-42EE-4135-A7EA-DDFF0A54CE91}"/>
              </a:ext>
            </a:extLst>
          </p:cNvPr>
          <p:cNvSpPr>
            <a:spLocks noGrp="1"/>
          </p:cNvSpPr>
          <p:nvPr>
            <p:ph type="ctrTitle"/>
          </p:nvPr>
        </p:nvSpPr>
        <p:spPr/>
        <p:txBody>
          <a:bodyPr/>
          <a:lstStyle/>
          <a:p>
            <a:r>
              <a:rPr lang="en-US" dirty="0"/>
              <a:t>Data Analysis</a:t>
            </a:r>
          </a:p>
        </p:txBody>
      </p:sp>
      <p:sp>
        <p:nvSpPr>
          <p:cNvPr id="3" name="Subtitle 2">
            <a:extLst>
              <a:ext uri="{FF2B5EF4-FFF2-40B4-BE49-F238E27FC236}">
                <a16:creationId xmlns:a16="http://schemas.microsoft.com/office/drawing/2014/main" id="{43B77771-109F-49EE-9F9E-AB1468AA637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6040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F97C-4FF8-417B-9C20-039EB69795AE}"/>
              </a:ext>
            </a:extLst>
          </p:cNvPr>
          <p:cNvSpPr>
            <a:spLocks noGrp="1"/>
          </p:cNvSpPr>
          <p:nvPr>
            <p:ph type="ctrTitle"/>
          </p:nvPr>
        </p:nvSpPr>
        <p:spPr/>
        <p:txBody>
          <a:bodyPr/>
          <a:lstStyle/>
          <a:p>
            <a:r>
              <a:rPr lang="en-US" dirty="0"/>
              <a:t>Model </a:t>
            </a:r>
            <a:r>
              <a:rPr lang="en-US" dirty="0" err="1"/>
              <a:t>Anlaysis</a:t>
            </a:r>
            <a:endParaRPr lang="en-US" dirty="0"/>
          </a:p>
        </p:txBody>
      </p:sp>
      <p:sp>
        <p:nvSpPr>
          <p:cNvPr id="3" name="Subtitle 2">
            <a:extLst>
              <a:ext uri="{FF2B5EF4-FFF2-40B4-BE49-F238E27FC236}">
                <a16:creationId xmlns:a16="http://schemas.microsoft.com/office/drawing/2014/main" id="{3BFC7F93-E011-4995-AAEE-CDC899F04C8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6032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9592D1-4666-4156-8129-29CAE2018C64}"/>
              </a:ext>
            </a:extLst>
          </p:cNvPr>
          <p:cNvSpPr>
            <a:spLocks noGrp="1"/>
          </p:cNvSpPr>
          <p:nvPr>
            <p:ph idx="1"/>
          </p:nvPr>
        </p:nvSpPr>
        <p:spPr/>
        <p:txBody>
          <a:bodyPr/>
          <a:lstStyle/>
          <a:p>
            <a:r>
              <a:rPr lang="en-US" dirty="0"/>
              <a:t>Concept Mismatch Errors</a:t>
            </a:r>
          </a:p>
          <a:p>
            <a:r>
              <a:rPr lang="en-US" dirty="0"/>
              <a:t>Length Mismatch Errors</a:t>
            </a:r>
          </a:p>
          <a:p>
            <a:r>
              <a:rPr lang="en-US" dirty="0"/>
              <a:t>Logical Form Mismatch Errors</a:t>
            </a:r>
          </a:p>
          <a:p>
            <a:r>
              <a:rPr lang="en-US" dirty="0"/>
              <a:t>Bracket Errors</a:t>
            </a:r>
          </a:p>
          <a:p>
            <a:endParaRPr lang="en-US" dirty="0"/>
          </a:p>
          <a:p>
            <a:endParaRPr lang="en-US" dirty="0"/>
          </a:p>
        </p:txBody>
      </p:sp>
      <p:sp>
        <p:nvSpPr>
          <p:cNvPr id="3" name="Title 2">
            <a:extLst>
              <a:ext uri="{FF2B5EF4-FFF2-40B4-BE49-F238E27FC236}">
                <a16:creationId xmlns:a16="http://schemas.microsoft.com/office/drawing/2014/main" id="{903A3D81-69B0-44DE-A0DA-E3C10C702B38}"/>
              </a:ext>
            </a:extLst>
          </p:cNvPr>
          <p:cNvSpPr>
            <a:spLocks noGrp="1"/>
          </p:cNvSpPr>
          <p:nvPr>
            <p:ph type="title"/>
          </p:nvPr>
        </p:nvSpPr>
        <p:spPr/>
        <p:txBody>
          <a:bodyPr/>
          <a:lstStyle/>
          <a:p>
            <a:r>
              <a:rPr lang="en-US" dirty="0"/>
              <a:t>Error Analysis</a:t>
            </a:r>
          </a:p>
        </p:txBody>
      </p:sp>
    </p:spTree>
    <p:extLst>
      <p:ext uri="{BB962C8B-B14F-4D97-AF65-F5344CB8AC3E}">
        <p14:creationId xmlns:p14="http://schemas.microsoft.com/office/powerpoint/2010/main" val="201113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ED740C-ABC5-4544-9B5C-6756E8C2DBF6}"/>
              </a:ext>
            </a:extLst>
          </p:cNvPr>
          <p:cNvSpPr>
            <a:spLocks noGrp="1"/>
          </p:cNvSpPr>
          <p:nvPr>
            <p:ph idx="1"/>
          </p:nvPr>
        </p:nvSpPr>
        <p:spPr/>
        <p:txBody>
          <a:bodyPr/>
          <a:lstStyle/>
          <a:p>
            <a:r>
              <a:rPr lang="en-US" dirty="0"/>
              <a:t>Question: what life style changes impacted </a:t>
            </a:r>
            <a:r>
              <a:rPr lang="en-US" dirty="0">
                <a:solidFill>
                  <a:srgbClr val="FFC000"/>
                </a:solidFill>
              </a:rPr>
              <a:t>MI </a:t>
            </a:r>
            <a:r>
              <a:rPr lang="en-US" dirty="0"/>
              <a:t>?</a:t>
            </a:r>
          </a:p>
          <a:p>
            <a:r>
              <a:rPr lang="en-US" dirty="0"/>
              <a:t>Ground truth: smoking event (x) impacts </a:t>
            </a:r>
            <a:r>
              <a:rPr lang="en-US" dirty="0">
                <a:solidFill>
                  <a:schemeClr val="tx1"/>
                </a:solidFill>
              </a:rPr>
              <a:t>(</a:t>
            </a:r>
            <a:r>
              <a:rPr lang="en-US" dirty="0">
                <a:solidFill>
                  <a:srgbClr val="FFC000"/>
                </a:solidFill>
              </a:rPr>
              <a:t>MI</a:t>
            </a:r>
            <a:r>
              <a:rPr lang="en-US" dirty="0">
                <a:solidFill>
                  <a:schemeClr val="tx1"/>
                </a:solidFill>
              </a:rPr>
              <a:t>) </a:t>
            </a:r>
            <a:r>
              <a:rPr lang="en-US" dirty="0"/>
              <a:t>and diet event (x) impacts (</a:t>
            </a:r>
            <a:r>
              <a:rPr lang="en-US" dirty="0">
                <a:solidFill>
                  <a:srgbClr val="FFC000"/>
                </a:solidFill>
              </a:rPr>
              <a:t>MI</a:t>
            </a:r>
            <a:r>
              <a:rPr lang="en-US" dirty="0"/>
              <a:t>) and weight loss event (x) impacts (</a:t>
            </a:r>
            <a:r>
              <a:rPr lang="en-US" dirty="0">
                <a:solidFill>
                  <a:srgbClr val="FFC000"/>
                </a:solidFill>
              </a:rPr>
              <a:t>MI</a:t>
            </a:r>
            <a:r>
              <a:rPr lang="en-US" dirty="0"/>
              <a:t>)</a:t>
            </a:r>
          </a:p>
          <a:p>
            <a:pPr marL="0" indent="0">
              <a:buNone/>
            </a:pPr>
            <a:endParaRPr lang="en-US" dirty="0"/>
          </a:p>
          <a:p>
            <a:r>
              <a:rPr lang="en-US" dirty="0"/>
              <a:t>Model output:  smoking event (x) impacts (</a:t>
            </a:r>
            <a:r>
              <a:rPr lang="en-US" dirty="0">
                <a:solidFill>
                  <a:srgbClr val="FFC000"/>
                </a:solidFill>
              </a:rPr>
              <a:t>arthritis</a:t>
            </a:r>
            <a:r>
              <a:rPr lang="en-US" dirty="0"/>
              <a:t>) and diet event (x) impacts (</a:t>
            </a:r>
            <a:r>
              <a:rPr lang="en-US" dirty="0">
                <a:solidFill>
                  <a:srgbClr val="FFC000"/>
                </a:solidFill>
              </a:rPr>
              <a:t>arthritis</a:t>
            </a:r>
            <a:r>
              <a:rPr lang="en-US" dirty="0"/>
              <a:t>) and weight loss event (x) impacts (</a:t>
            </a:r>
            <a:r>
              <a:rPr lang="en-US" dirty="0">
                <a:solidFill>
                  <a:srgbClr val="FFC000"/>
                </a:solidFill>
              </a:rPr>
              <a:t>arthritis</a:t>
            </a:r>
            <a:r>
              <a:rPr lang="en-US" dirty="0"/>
              <a:t>)</a:t>
            </a:r>
          </a:p>
          <a:p>
            <a:endParaRPr lang="en-US" dirty="0"/>
          </a:p>
        </p:txBody>
      </p:sp>
      <p:sp>
        <p:nvSpPr>
          <p:cNvPr id="3" name="Title 2">
            <a:extLst>
              <a:ext uri="{FF2B5EF4-FFF2-40B4-BE49-F238E27FC236}">
                <a16:creationId xmlns:a16="http://schemas.microsoft.com/office/drawing/2014/main" id="{06557421-9C73-40A4-A14D-E18EE9760E85}"/>
              </a:ext>
            </a:extLst>
          </p:cNvPr>
          <p:cNvSpPr>
            <a:spLocks noGrp="1"/>
          </p:cNvSpPr>
          <p:nvPr>
            <p:ph type="title"/>
          </p:nvPr>
        </p:nvSpPr>
        <p:spPr/>
        <p:txBody>
          <a:bodyPr/>
          <a:lstStyle/>
          <a:p>
            <a:r>
              <a:rPr lang="en-US" dirty="0"/>
              <a:t>Concept Mismatch Errors</a:t>
            </a:r>
          </a:p>
        </p:txBody>
      </p:sp>
    </p:spTree>
    <p:extLst>
      <p:ext uri="{BB962C8B-B14F-4D97-AF65-F5344CB8AC3E}">
        <p14:creationId xmlns:p14="http://schemas.microsoft.com/office/powerpoint/2010/main" val="232186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ED740C-ABC5-4544-9B5C-6756E8C2DBF6}"/>
              </a:ext>
            </a:extLst>
          </p:cNvPr>
          <p:cNvSpPr>
            <a:spLocks noGrp="1"/>
          </p:cNvSpPr>
          <p:nvPr>
            <p:ph idx="1"/>
          </p:nvPr>
        </p:nvSpPr>
        <p:spPr/>
        <p:txBody>
          <a:bodyPr/>
          <a:lstStyle/>
          <a:p>
            <a:r>
              <a:rPr lang="en-US" dirty="0"/>
              <a:t>Question: what life style changes impacted </a:t>
            </a:r>
            <a:r>
              <a:rPr lang="en-US" dirty="0">
                <a:solidFill>
                  <a:srgbClr val="FFC000"/>
                </a:solidFill>
              </a:rPr>
              <a:t>MI </a:t>
            </a:r>
            <a:r>
              <a:rPr lang="en-US" dirty="0"/>
              <a:t>?</a:t>
            </a:r>
          </a:p>
          <a:p>
            <a:r>
              <a:rPr lang="en-US" dirty="0"/>
              <a:t>Ground truth: smoking event (x) impacts </a:t>
            </a:r>
            <a:r>
              <a:rPr lang="en-US" dirty="0">
                <a:solidFill>
                  <a:schemeClr val="tx1"/>
                </a:solidFill>
              </a:rPr>
              <a:t>(</a:t>
            </a:r>
            <a:r>
              <a:rPr lang="en-US" dirty="0">
                <a:solidFill>
                  <a:srgbClr val="FFC000"/>
                </a:solidFill>
              </a:rPr>
              <a:t>MI</a:t>
            </a:r>
            <a:r>
              <a:rPr lang="en-US" dirty="0">
                <a:solidFill>
                  <a:schemeClr val="tx1"/>
                </a:solidFill>
              </a:rPr>
              <a:t>) </a:t>
            </a:r>
            <a:r>
              <a:rPr lang="en-US" dirty="0"/>
              <a:t>and diet event (x) impacts (</a:t>
            </a:r>
            <a:r>
              <a:rPr lang="en-US" dirty="0">
                <a:solidFill>
                  <a:srgbClr val="FFC000"/>
                </a:solidFill>
              </a:rPr>
              <a:t>MI</a:t>
            </a:r>
            <a:r>
              <a:rPr lang="en-US" dirty="0"/>
              <a:t>) and weight loss event (x) impacts (</a:t>
            </a:r>
            <a:r>
              <a:rPr lang="en-US" dirty="0">
                <a:solidFill>
                  <a:srgbClr val="FFC000"/>
                </a:solidFill>
              </a:rPr>
              <a:t>MI</a:t>
            </a:r>
            <a:r>
              <a:rPr lang="en-US" dirty="0"/>
              <a:t>)</a:t>
            </a:r>
          </a:p>
          <a:p>
            <a:pPr marL="0" indent="0">
              <a:buNone/>
            </a:pPr>
            <a:endParaRPr lang="en-US" dirty="0"/>
          </a:p>
          <a:p>
            <a:r>
              <a:rPr lang="en-US" dirty="0"/>
              <a:t>Model output:  smoking event (x) impacts (</a:t>
            </a:r>
            <a:r>
              <a:rPr lang="en-US" dirty="0">
                <a:solidFill>
                  <a:srgbClr val="FFC000"/>
                </a:solidFill>
              </a:rPr>
              <a:t>arthritis</a:t>
            </a:r>
            <a:r>
              <a:rPr lang="en-US" dirty="0"/>
              <a:t>)</a:t>
            </a:r>
          </a:p>
          <a:p>
            <a:endParaRPr lang="en-US" dirty="0"/>
          </a:p>
        </p:txBody>
      </p:sp>
      <p:sp>
        <p:nvSpPr>
          <p:cNvPr id="3" name="Title 2">
            <a:extLst>
              <a:ext uri="{FF2B5EF4-FFF2-40B4-BE49-F238E27FC236}">
                <a16:creationId xmlns:a16="http://schemas.microsoft.com/office/drawing/2014/main" id="{06557421-9C73-40A4-A14D-E18EE9760E85}"/>
              </a:ext>
            </a:extLst>
          </p:cNvPr>
          <p:cNvSpPr>
            <a:spLocks noGrp="1"/>
          </p:cNvSpPr>
          <p:nvPr>
            <p:ph type="title"/>
          </p:nvPr>
        </p:nvSpPr>
        <p:spPr/>
        <p:txBody>
          <a:bodyPr/>
          <a:lstStyle/>
          <a:p>
            <a:r>
              <a:rPr lang="en-US" dirty="0"/>
              <a:t>Length Mismatch Errors</a:t>
            </a:r>
          </a:p>
        </p:txBody>
      </p:sp>
    </p:spTree>
    <p:extLst>
      <p:ext uri="{BB962C8B-B14F-4D97-AF65-F5344CB8AC3E}">
        <p14:creationId xmlns:p14="http://schemas.microsoft.com/office/powerpoint/2010/main" val="2503421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ED740C-ABC5-4544-9B5C-6756E8C2DBF6}"/>
              </a:ext>
            </a:extLst>
          </p:cNvPr>
          <p:cNvSpPr>
            <a:spLocks noGrp="1"/>
          </p:cNvSpPr>
          <p:nvPr>
            <p:ph idx="1"/>
          </p:nvPr>
        </p:nvSpPr>
        <p:spPr/>
        <p:txBody>
          <a:bodyPr/>
          <a:lstStyle/>
          <a:p>
            <a:r>
              <a:rPr lang="en-US" dirty="0"/>
              <a:t>Question: what life style changes impacted </a:t>
            </a:r>
            <a:r>
              <a:rPr lang="en-US" dirty="0">
                <a:solidFill>
                  <a:srgbClr val="FFC000"/>
                </a:solidFill>
              </a:rPr>
              <a:t>MI </a:t>
            </a:r>
            <a:r>
              <a:rPr lang="en-US" dirty="0"/>
              <a:t>?</a:t>
            </a:r>
          </a:p>
          <a:p>
            <a:r>
              <a:rPr lang="en-US" dirty="0"/>
              <a:t>Ground truth: smoking event (x) </a:t>
            </a:r>
            <a:r>
              <a:rPr lang="en-US" dirty="0">
                <a:solidFill>
                  <a:srgbClr val="FFFF00"/>
                </a:solidFill>
              </a:rPr>
              <a:t>impacts</a:t>
            </a:r>
            <a:r>
              <a:rPr lang="en-US" dirty="0"/>
              <a:t> </a:t>
            </a:r>
            <a:r>
              <a:rPr lang="en-US" dirty="0">
                <a:solidFill>
                  <a:schemeClr val="tx1"/>
                </a:solidFill>
              </a:rPr>
              <a:t>(</a:t>
            </a:r>
            <a:r>
              <a:rPr lang="en-US" dirty="0">
                <a:solidFill>
                  <a:srgbClr val="FFC000"/>
                </a:solidFill>
              </a:rPr>
              <a:t>MI</a:t>
            </a:r>
            <a:r>
              <a:rPr lang="en-US" dirty="0">
                <a:solidFill>
                  <a:schemeClr val="tx1"/>
                </a:solidFill>
              </a:rPr>
              <a:t>) </a:t>
            </a:r>
            <a:r>
              <a:rPr lang="en-US" dirty="0"/>
              <a:t>and diet event (x) impacts (</a:t>
            </a:r>
            <a:r>
              <a:rPr lang="en-US" dirty="0">
                <a:solidFill>
                  <a:srgbClr val="FFC000"/>
                </a:solidFill>
              </a:rPr>
              <a:t>MI</a:t>
            </a:r>
            <a:r>
              <a:rPr lang="en-US" dirty="0"/>
              <a:t>) and weight loss event (x) impacts (</a:t>
            </a:r>
            <a:r>
              <a:rPr lang="en-US" dirty="0">
                <a:solidFill>
                  <a:srgbClr val="FFC000"/>
                </a:solidFill>
              </a:rPr>
              <a:t>MI</a:t>
            </a:r>
            <a:r>
              <a:rPr lang="en-US" dirty="0"/>
              <a:t>)</a:t>
            </a:r>
          </a:p>
          <a:p>
            <a:pPr marL="0" indent="0">
              <a:buNone/>
            </a:pPr>
            <a:endParaRPr lang="en-US" dirty="0"/>
          </a:p>
          <a:p>
            <a:r>
              <a:rPr lang="en-US" dirty="0"/>
              <a:t>Model output:  smoking event (x) </a:t>
            </a:r>
            <a:r>
              <a:rPr lang="en-US" dirty="0">
                <a:solidFill>
                  <a:srgbClr val="FFFF00"/>
                </a:solidFill>
              </a:rPr>
              <a:t>treats</a:t>
            </a:r>
            <a:r>
              <a:rPr lang="en-US" dirty="0"/>
              <a:t> (</a:t>
            </a:r>
            <a:r>
              <a:rPr lang="en-US" dirty="0">
                <a:solidFill>
                  <a:srgbClr val="FFC000"/>
                </a:solidFill>
              </a:rPr>
              <a:t>MI</a:t>
            </a:r>
            <a:r>
              <a:rPr lang="en-US" dirty="0"/>
              <a:t>) and diet event (x) impacts (</a:t>
            </a:r>
            <a:r>
              <a:rPr lang="en-US" dirty="0">
                <a:solidFill>
                  <a:srgbClr val="FFC000"/>
                </a:solidFill>
              </a:rPr>
              <a:t>MI</a:t>
            </a:r>
            <a:r>
              <a:rPr lang="en-US" dirty="0"/>
              <a:t>) and weight loss event (x) impacts (</a:t>
            </a:r>
            <a:r>
              <a:rPr lang="en-US" dirty="0">
                <a:solidFill>
                  <a:srgbClr val="FFC000"/>
                </a:solidFill>
              </a:rPr>
              <a:t>MI</a:t>
            </a:r>
            <a:r>
              <a:rPr lang="en-US" dirty="0"/>
              <a:t>)</a:t>
            </a:r>
          </a:p>
          <a:p>
            <a:endParaRPr lang="en-US" dirty="0"/>
          </a:p>
        </p:txBody>
      </p:sp>
      <p:sp>
        <p:nvSpPr>
          <p:cNvPr id="3" name="Title 2">
            <a:extLst>
              <a:ext uri="{FF2B5EF4-FFF2-40B4-BE49-F238E27FC236}">
                <a16:creationId xmlns:a16="http://schemas.microsoft.com/office/drawing/2014/main" id="{06557421-9C73-40A4-A14D-E18EE9760E85}"/>
              </a:ext>
            </a:extLst>
          </p:cNvPr>
          <p:cNvSpPr>
            <a:spLocks noGrp="1"/>
          </p:cNvSpPr>
          <p:nvPr>
            <p:ph type="title"/>
          </p:nvPr>
        </p:nvSpPr>
        <p:spPr/>
        <p:txBody>
          <a:bodyPr/>
          <a:lstStyle/>
          <a:p>
            <a:r>
              <a:rPr lang="en-US" dirty="0"/>
              <a:t>Logical Form Mismatch Errors</a:t>
            </a:r>
          </a:p>
        </p:txBody>
      </p:sp>
    </p:spTree>
    <p:extLst>
      <p:ext uri="{BB962C8B-B14F-4D97-AF65-F5344CB8AC3E}">
        <p14:creationId xmlns:p14="http://schemas.microsoft.com/office/powerpoint/2010/main" val="3486738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ED740C-ABC5-4544-9B5C-6756E8C2DBF6}"/>
              </a:ext>
            </a:extLst>
          </p:cNvPr>
          <p:cNvSpPr>
            <a:spLocks noGrp="1"/>
          </p:cNvSpPr>
          <p:nvPr>
            <p:ph idx="1"/>
          </p:nvPr>
        </p:nvSpPr>
        <p:spPr/>
        <p:txBody>
          <a:bodyPr/>
          <a:lstStyle/>
          <a:p>
            <a:r>
              <a:rPr lang="en-US" dirty="0"/>
              <a:t>Question: what life style changes impacted </a:t>
            </a:r>
            <a:r>
              <a:rPr lang="en-US" dirty="0">
                <a:solidFill>
                  <a:srgbClr val="FFC000"/>
                </a:solidFill>
              </a:rPr>
              <a:t>MI </a:t>
            </a:r>
            <a:r>
              <a:rPr lang="en-US" dirty="0"/>
              <a:t>?</a:t>
            </a:r>
          </a:p>
          <a:p>
            <a:r>
              <a:rPr lang="en-US" dirty="0"/>
              <a:t>Ground truth: smoking event (x) impacts </a:t>
            </a:r>
            <a:r>
              <a:rPr lang="en-US" dirty="0">
                <a:solidFill>
                  <a:schemeClr val="tx1"/>
                </a:solidFill>
              </a:rPr>
              <a:t>(</a:t>
            </a:r>
            <a:r>
              <a:rPr lang="en-US" dirty="0">
                <a:solidFill>
                  <a:srgbClr val="FFC000"/>
                </a:solidFill>
              </a:rPr>
              <a:t>MI</a:t>
            </a:r>
            <a:r>
              <a:rPr lang="en-US" dirty="0">
                <a:solidFill>
                  <a:schemeClr val="tx1"/>
                </a:solidFill>
              </a:rPr>
              <a:t>) </a:t>
            </a:r>
            <a:r>
              <a:rPr lang="en-US" dirty="0"/>
              <a:t>and diet event (x) impacts (</a:t>
            </a:r>
            <a:r>
              <a:rPr lang="en-US" dirty="0">
                <a:solidFill>
                  <a:srgbClr val="FFC000"/>
                </a:solidFill>
              </a:rPr>
              <a:t>MI</a:t>
            </a:r>
            <a:r>
              <a:rPr lang="en-US" dirty="0"/>
              <a:t>) and weight loss event (x) impacts (</a:t>
            </a:r>
            <a:r>
              <a:rPr lang="en-US" dirty="0">
                <a:solidFill>
                  <a:srgbClr val="FFC000"/>
                </a:solidFill>
              </a:rPr>
              <a:t>MI</a:t>
            </a:r>
            <a:r>
              <a:rPr lang="en-US" dirty="0"/>
              <a:t>)</a:t>
            </a:r>
          </a:p>
          <a:p>
            <a:pPr marL="0" indent="0">
              <a:buNone/>
            </a:pPr>
            <a:endParaRPr lang="en-US" dirty="0"/>
          </a:p>
          <a:p>
            <a:r>
              <a:rPr lang="en-US" dirty="0"/>
              <a:t>Model output:  smoking event (x) impacts (</a:t>
            </a:r>
            <a:r>
              <a:rPr lang="en-US" dirty="0">
                <a:solidFill>
                  <a:srgbClr val="FFC000"/>
                </a:solidFill>
              </a:rPr>
              <a:t>MI</a:t>
            </a:r>
            <a:r>
              <a:rPr lang="en-US" dirty="0"/>
              <a:t>) and diet event (x) impacts (</a:t>
            </a:r>
            <a:r>
              <a:rPr lang="en-US" dirty="0">
                <a:solidFill>
                  <a:srgbClr val="FFC000"/>
                </a:solidFill>
              </a:rPr>
              <a:t>MI</a:t>
            </a:r>
            <a:r>
              <a:rPr lang="en-US" dirty="0"/>
              <a:t>) and weight loss event (x) impacts (</a:t>
            </a:r>
            <a:r>
              <a:rPr lang="en-US" dirty="0">
                <a:solidFill>
                  <a:srgbClr val="FFC000"/>
                </a:solidFill>
              </a:rPr>
              <a:t>MI</a:t>
            </a:r>
            <a:r>
              <a:rPr lang="en-US" dirty="0"/>
              <a:t>)</a:t>
            </a:r>
          </a:p>
          <a:p>
            <a:endParaRPr lang="en-US" dirty="0"/>
          </a:p>
        </p:txBody>
      </p:sp>
      <p:sp>
        <p:nvSpPr>
          <p:cNvPr id="3" name="Title 2">
            <a:extLst>
              <a:ext uri="{FF2B5EF4-FFF2-40B4-BE49-F238E27FC236}">
                <a16:creationId xmlns:a16="http://schemas.microsoft.com/office/drawing/2014/main" id="{06557421-9C73-40A4-A14D-E18EE9760E85}"/>
              </a:ext>
            </a:extLst>
          </p:cNvPr>
          <p:cNvSpPr>
            <a:spLocks noGrp="1"/>
          </p:cNvSpPr>
          <p:nvPr>
            <p:ph type="title"/>
          </p:nvPr>
        </p:nvSpPr>
        <p:spPr/>
        <p:txBody>
          <a:bodyPr/>
          <a:lstStyle/>
          <a:p>
            <a:r>
              <a:rPr lang="en-US" dirty="0"/>
              <a:t>Bracket Errors</a:t>
            </a:r>
          </a:p>
        </p:txBody>
      </p:sp>
    </p:spTree>
    <p:extLst>
      <p:ext uri="{BB962C8B-B14F-4D97-AF65-F5344CB8AC3E}">
        <p14:creationId xmlns:p14="http://schemas.microsoft.com/office/powerpoint/2010/main" val="55983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4C3281-A109-4138-B4ED-4EA0C338A9AD}"/>
              </a:ext>
            </a:extLst>
          </p:cNvPr>
          <p:cNvSpPr>
            <a:spLocks noGrp="1"/>
          </p:cNvSpPr>
          <p:nvPr>
            <p:ph idx="1"/>
          </p:nvPr>
        </p:nvSpPr>
        <p:spPr/>
        <p:txBody>
          <a:bodyPr/>
          <a:lstStyle/>
          <a:p>
            <a:r>
              <a:rPr lang="en-US" dirty="0"/>
              <a:t>Novel dataset for learning Question-Logical Form-Answer</a:t>
            </a:r>
          </a:p>
          <a:p>
            <a:pPr lvl="1"/>
            <a:r>
              <a:rPr lang="en-US" dirty="0"/>
              <a:t> Use all existing i2b2 challenge datasets</a:t>
            </a:r>
          </a:p>
          <a:p>
            <a:r>
              <a:rPr lang="en-US" dirty="0"/>
              <a:t>Model learning</a:t>
            </a:r>
          </a:p>
          <a:p>
            <a:pPr marL="457200" lvl="1" indent="0">
              <a:buNone/>
            </a:pPr>
            <a:endParaRPr lang="en-US" dirty="0"/>
          </a:p>
          <a:p>
            <a:pPr marL="457200" lvl="1" indent="0">
              <a:buNone/>
            </a:pPr>
            <a:endParaRPr lang="en-US" dirty="0"/>
          </a:p>
        </p:txBody>
      </p:sp>
      <p:sp>
        <p:nvSpPr>
          <p:cNvPr id="3" name="Title 2">
            <a:extLst>
              <a:ext uri="{FF2B5EF4-FFF2-40B4-BE49-F238E27FC236}">
                <a16:creationId xmlns:a16="http://schemas.microsoft.com/office/drawing/2014/main" id="{645C5B4F-9996-4172-9330-FCE13BF5E341}"/>
              </a:ext>
            </a:extLst>
          </p:cNvPr>
          <p:cNvSpPr>
            <a:spLocks noGrp="1"/>
          </p:cNvSpPr>
          <p:nvPr>
            <p:ph type="title"/>
          </p:nvPr>
        </p:nvSpPr>
        <p:spPr/>
        <p:txBody>
          <a:bodyPr/>
          <a:lstStyle/>
          <a:p>
            <a:r>
              <a:rPr lang="en-US" dirty="0"/>
              <a:t>Our Contribution</a:t>
            </a:r>
          </a:p>
        </p:txBody>
      </p:sp>
      <p:sp>
        <p:nvSpPr>
          <p:cNvPr id="4" name="Rectangle 3">
            <a:extLst>
              <a:ext uri="{FF2B5EF4-FFF2-40B4-BE49-F238E27FC236}">
                <a16:creationId xmlns:a16="http://schemas.microsoft.com/office/drawing/2014/main" id="{8D84F02B-A488-453E-94F3-1DD9FD2B9A92}"/>
              </a:ext>
            </a:extLst>
          </p:cNvPr>
          <p:cNvSpPr/>
          <p:nvPr/>
        </p:nvSpPr>
        <p:spPr>
          <a:xfrm>
            <a:off x="5203164" y="4730869"/>
            <a:ext cx="1696774" cy="938849"/>
          </a:xfrm>
          <a:prstGeom prst="rect">
            <a:avLst/>
          </a:prstGeom>
          <a:solidFill>
            <a:srgbClr val="5AA2AE"/>
          </a:solidFill>
          <a:ln>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rPr>
              <a:t>Model</a:t>
            </a:r>
          </a:p>
        </p:txBody>
      </p:sp>
      <p:cxnSp>
        <p:nvCxnSpPr>
          <p:cNvPr id="5" name="Straight Arrow Connector 4">
            <a:extLst>
              <a:ext uri="{FF2B5EF4-FFF2-40B4-BE49-F238E27FC236}">
                <a16:creationId xmlns:a16="http://schemas.microsoft.com/office/drawing/2014/main" id="{8A848F3A-2237-429A-9AA5-489D49E3C4CD}"/>
              </a:ext>
            </a:extLst>
          </p:cNvPr>
          <p:cNvCxnSpPr>
            <a:cxnSpLocks/>
          </p:cNvCxnSpPr>
          <p:nvPr/>
        </p:nvCxnSpPr>
        <p:spPr>
          <a:xfrm flipV="1">
            <a:off x="4099576" y="5200294"/>
            <a:ext cx="682241"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a:extLst>
              <a:ext uri="{FF2B5EF4-FFF2-40B4-BE49-F238E27FC236}">
                <a16:creationId xmlns:a16="http://schemas.microsoft.com/office/drawing/2014/main" id="{37B933AC-360D-4D7D-89D4-4A5BCCFD595C}"/>
              </a:ext>
            </a:extLst>
          </p:cNvPr>
          <p:cNvCxnSpPr>
            <a:cxnSpLocks/>
          </p:cNvCxnSpPr>
          <p:nvPr/>
        </p:nvCxnSpPr>
        <p:spPr>
          <a:xfrm flipV="1">
            <a:off x="7251318" y="5106880"/>
            <a:ext cx="682241"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4F91E46A-1E75-4FB2-8438-032C7786907D}"/>
              </a:ext>
            </a:extLst>
          </p:cNvPr>
          <p:cNvPicPr>
            <a:picLocks noChangeAspect="1"/>
          </p:cNvPicPr>
          <p:nvPr/>
        </p:nvPicPr>
        <p:blipFill>
          <a:blip r:embed="rId3"/>
          <a:stretch>
            <a:fillRect/>
          </a:stretch>
        </p:blipFill>
        <p:spPr>
          <a:xfrm>
            <a:off x="1078648" y="4362878"/>
            <a:ext cx="1751194" cy="1541359"/>
          </a:xfrm>
          <a:prstGeom prst="rect">
            <a:avLst/>
          </a:prstGeom>
        </p:spPr>
      </p:pic>
      <p:sp>
        <p:nvSpPr>
          <p:cNvPr id="9" name="Speech Bubble: Oval 8">
            <a:extLst>
              <a:ext uri="{FF2B5EF4-FFF2-40B4-BE49-F238E27FC236}">
                <a16:creationId xmlns:a16="http://schemas.microsoft.com/office/drawing/2014/main" id="{836625BC-DB72-4C3F-AE6F-C966D52542CC}"/>
              </a:ext>
            </a:extLst>
          </p:cNvPr>
          <p:cNvSpPr/>
          <p:nvPr/>
        </p:nvSpPr>
        <p:spPr>
          <a:xfrm>
            <a:off x="1954245" y="3729697"/>
            <a:ext cx="2215298" cy="1470597"/>
          </a:xfrm>
          <a:prstGeom prst="wedgeEllipseCallout">
            <a:avLst>
              <a:gd name="adj1" fmla="val -47667"/>
              <a:gd name="adj2" fmla="val 363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Does he have any evidence of  </a:t>
            </a:r>
            <a:r>
              <a:rPr lang="en-US" b="1" i="1" dirty="0">
                <a:solidFill>
                  <a:srgbClr val="FF0000"/>
                </a:solidFill>
              </a:rPr>
              <a:t>MI</a:t>
            </a:r>
            <a:r>
              <a:rPr lang="en-US" dirty="0">
                <a:solidFill>
                  <a:srgbClr val="FF0000"/>
                </a:solidFill>
              </a:rPr>
              <a:t> </a:t>
            </a:r>
            <a:r>
              <a:rPr lang="en-US" dirty="0">
                <a:solidFill>
                  <a:schemeClr val="tx1"/>
                </a:solidFill>
              </a:rPr>
              <a:t> in  </a:t>
            </a:r>
            <a:r>
              <a:rPr lang="en-US" b="1" i="1" dirty="0">
                <a:solidFill>
                  <a:srgbClr val="FFFF00"/>
                </a:solidFill>
              </a:rPr>
              <a:t>EKG</a:t>
            </a:r>
            <a:r>
              <a:rPr lang="en-US" dirty="0">
                <a:solidFill>
                  <a:schemeClr val="tx1"/>
                </a:solidFill>
              </a:rPr>
              <a:t>?</a:t>
            </a:r>
          </a:p>
          <a:p>
            <a:pPr algn="ctr"/>
            <a:endParaRPr lang="en-US" dirty="0"/>
          </a:p>
        </p:txBody>
      </p:sp>
      <p:sp>
        <p:nvSpPr>
          <p:cNvPr id="10" name="Rectangle 9">
            <a:extLst>
              <a:ext uri="{FF2B5EF4-FFF2-40B4-BE49-F238E27FC236}">
                <a16:creationId xmlns:a16="http://schemas.microsoft.com/office/drawing/2014/main" id="{8C4F5562-EA0B-4F65-80F5-2A9D7B89C915}"/>
              </a:ext>
            </a:extLst>
          </p:cNvPr>
          <p:cNvSpPr/>
          <p:nvPr/>
        </p:nvSpPr>
        <p:spPr>
          <a:xfrm>
            <a:off x="7486349" y="4464996"/>
            <a:ext cx="4483982" cy="923330"/>
          </a:xfrm>
          <a:prstGeom prst="rect">
            <a:avLst/>
          </a:prstGeom>
        </p:spPr>
        <p:txBody>
          <a:bodyPr wrap="square">
            <a:spAutoFit/>
          </a:bodyPr>
          <a:lstStyle/>
          <a:p>
            <a:pPr algn="ctr"/>
            <a:endParaRPr lang="en-US" dirty="0"/>
          </a:p>
          <a:p>
            <a:pPr algn="ctr"/>
            <a:r>
              <a:rPr lang="en-US" b="1" i="1" dirty="0" err="1">
                <a:solidFill>
                  <a:srgbClr val="FFFF00"/>
                </a:solidFill>
              </a:rPr>
              <a:t>LabEvent</a:t>
            </a:r>
            <a:r>
              <a:rPr lang="en-US" b="1" i="1" dirty="0">
                <a:solidFill>
                  <a:srgbClr val="FFFF00"/>
                </a:solidFill>
              </a:rPr>
              <a:t> (EKG</a:t>
            </a:r>
            <a:r>
              <a:rPr lang="en-US" i="1" dirty="0">
                <a:solidFill>
                  <a:srgbClr val="FFFF00"/>
                </a:solidFill>
              </a:rPr>
              <a:t>)</a:t>
            </a:r>
            <a:r>
              <a:rPr lang="en-US" i="1" dirty="0"/>
              <a:t>[</a:t>
            </a:r>
            <a:r>
              <a:rPr lang="en-US" dirty="0"/>
              <a:t>date=x, result=x] </a:t>
            </a:r>
          </a:p>
          <a:p>
            <a:pPr algn="ctr"/>
            <a:r>
              <a:rPr lang="en-US" dirty="0"/>
              <a:t>indicates </a:t>
            </a:r>
            <a:r>
              <a:rPr lang="en-US" b="1" i="1" dirty="0" err="1">
                <a:solidFill>
                  <a:srgbClr val="FF0000"/>
                </a:solidFill>
              </a:rPr>
              <a:t>ConditionEvent</a:t>
            </a:r>
            <a:r>
              <a:rPr lang="en-US" b="1" i="1" dirty="0">
                <a:solidFill>
                  <a:srgbClr val="FF0000"/>
                </a:solidFill>
              </a:rPr>
              <a:t> (MI)</a:t>
            </a:r>
          </a:p>
        </p:txBody>
      </p:sp>
      <p:sp>
        <p:nvSpPr>
          <p:cNvPr id="11" name="Rectangle 10">
            <a:extLst>
              <a:ext uri="{FF2B5EF4-FFF2-40B4-BE49-F238E27FC236}">
                <a16:creationId xmlns:a16="http://schemas.microsoft.com/office/drawing/2014/main" id="{1766D246-C481-4C2A-AE4A-7663280C927C}"/>
              </a:ext>
            </a:extLst>
          </p:cNvPr>
          <p:cNvSpPr/>
          <p:nvPr/>
        </p:nvSpPr>
        <p:spPr>
          <a:xfrm>
            <a:off x="2978054" y="5985935"/>
            <a:ext cx="13226212" cy="461665"/>
          </a:xfrm>
          <a:prstGeom prst="rect">
            <a:avLst/>
          </a:prstGeom>
        </p:spPr>
        <p:txBody>
          <a:bodyPr wrap="square">
            <a:spAutoFit/>
          </a:bodyPr>
          <a:lstStyle/>
          <a:p>
            <a:pPr algn="ctr"/>
            <a:r>
              <a:rPr lang="en-US" sz="2400" b="1" dirty="0"/>
              <a:t>Logical Forms</a:t>
            </a:r>
          </a:p>
        </p:txBody>
      </p:sp>
      <p:sp>
        <p:nvSpPr>
          <p:cNvPr id="12" name="Rectangle 11">
            <a:extLst>
              <a:ext uri="{FF2B5EF4-FFF2-40B4-BE49-F238E27FC236}">
                <a16:creationId xmlns:a16="http://schemas.microsoft.com/office/drawing/2014/main" id="{2D4160C8-87E0-4E7C-8D13-817B65BAE22E}"/>
              </a:ext>
            </a:extLst>
          </p:cNvPr>
          <p:cNvSpPr/>
          <p:nvPr/>
        </p:nvSpPr>
        <p:spPr>
          <a:xfrm>
            <a:off x="-4717739" y="6067269"/>
            <a:ext cx="13226212" cy="461665"/>
          </a:xfrm>
          <a:prstGeom prst="rect">
            <a:avLst/>
          </a:prstGeom>
        </p:spPr>
        <p:txBody>
          <a:bodyPr wrap="square">
            <a:spAutoFit/>
          </a:bodyPr>
          <a:lstStyle/>
          <a:p>
            <a:pPr algn="ctr"/>
            <a:r>
              <a:rPr lang="en-US" sz="2400" b="1" dirty="0"/>
              <a:t>Questions</a:t>
            </a:r>
          </a:p>
        </p:txBody>
      </p:sp>
    </p:spTree>
    <p:extLst>
      <p:ext uri="{BB962C8B-B14F-4D97-AF65-F5344CB8AC3E}">
        <p14:creationId xmlns:p14="http://schemas.microsoft.com/office/powerpoint/2010/main" val="293793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614"/>
            <a:ext cx="10515600" cy="1325563"/>
          </a:xfrm>
        </p:spPr>
        <p:txBody>
          <a:bodyPr/>
          <a:lstStyle/>
          <a:p>
            <a:r>
              <a:rPr lang="en-US" dirty="0"/>
              <a:t>Error Analysis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3560610"/>
              </p:ext>
            </p:extLst>
          </p:nvPr>
        </p:nvGraphicFramePr>
        <p:xfrm>
          <a:off x="838199" y="2221992"/>
          <a:ext cx="10904621" cy="424281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60120" y="1449877"/>
            <a:ext cx="10506456" cy="430887"/>
          </a:xfrm>
          <a:prstGeom prst="rect">
            <a:avLst/>
          </a:prstGeom>
          <a:noFill/>
        </p:spPr>
        <p:txBody>
          <a:bodyPr wrap="square" rtlCol="0">
            <a:spAutoFit/>
          </a:bodyPr>
          <a:lstStyle/>
          <a:p>
            <a:pPr algn="ctr"/>
            <a:r>
              <a:rPr lang="en-US" sz="2200" dirty="0"/>
              <a:t>concept mismatch and length mismatch errors are dominant</a:t>
            </a:r>
          </a:p>
        </p:txBody>
      </p:sp>
    </p:spTree>
    <p:extLst>
      <p:ext uri="{BB962C8B-B14F-4D97-AF65-F5344CB8AC3E}">
        <p14:creationId xmlns:p14="http://schemas.microsoft.com/office/powerpoint/2010/main" val="2101249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0823B-A242-49D5-9999-2903DBBAECD7}"/>
              </a:ext>
            </a:extLst>
          </p:cNvPr>
          <p:cNvSpPr>
            <a:spLocks noGrp="1"/>
          </p:cNvSpPr>
          <p:nvPr>
            <p:ph type="title"/>
          </p:nvPr>
        </p:nvSpPr>
        <p:spPr>
          <a:xfrm>
            <a:off x="838200" y="346271"/>
            <a:ext cx="10515600" cy="1325563"/>
          </a:xfrm>
        </p:spPr>
        <p:txBody>
          <a:bodyPr/>
          <a:lstStyle/>
          <a:p>
            <a:r>
              <a:rPr lang="en-US" dirty="0"/>
              <a:t>Proposed Pipeline</a:t>
            </a:r>
          </a:p>
        </p:txBody>
      </p:sp>
      <p:sp>
        <p:nvSpPr>
          <p:cNvPr id="4" name="Rectangle 3">
            <a:extLst>
              <a:ext uri="{FF2B5EF4-FFF2-40B4-BE49-F238E27FC236}">
                <a16:creationId xmlns:a16="http://schemas.microsoft.com/office/drawing/2014/main" id="{FF59742C-ADC0-4B03-959B-D32CC9B835AC}"/>
              </a:ext>
            </a:extLst>
          </p:cNvPr>
          <p:cNvSpPr/>
          <p:nvPr/>
        </p:nvSpPr>
        <p:spPr>
          <a:xfrm>
            <a:off x="6111562" y="3937311"/>
            <a:ext cx="2001625" cy="2271860"/>
          </a:xfrm>
          <a:prstGeom prst="rect">
            <a:avLst/>
          </a:prstGeom>
          <a:solidFill>
            <a:srgbClr val="5AA2AE"/>
          </a:solidFill>
          <a:ln>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tx1"/>
                </a:solidFill>
              </a:rPr>
              <a:t>Attention Based Encoder-Decoder Architecture</a:t>
            </a:r>
          </a:p>
          <a:p>
            <a:pPr algn="ctr"/>
            <a:r>
              <a:rPr lang="en-US" sz="2400" dirty="0">
                <a:solidFill>
                  <a:schemeClr val="tx1"/>
                </a:solidFill>
              </a:rPr>
              <a:t>Model</a:t>
            </a:r>
          </a:p>
        </p:txBody>
      </p:sp>
      <p:cxnSp>
        <p:nvCxnSpPr>
          <p:cNvPr id="5" name="Straight Arrow Connector 4">
            <a:extLst>
              <a:ext uri="{FF2B5EF4-FFF2-40B4-BE49-F238E27FC236}">
                <a16:creationId xmlns:a16="http://schemas.microsoft.com/office/drawing/2014/main" id="{FEDBB6D8-8C36-45EA-98CD-5B282518890A}"/>
              </a:ext>
            </a:extLst>
          </p:cNvPr>
          <p:cNvCxnSpPr>
            <a:cxnSpLocks/>
          </p:cNvCxnSpPr>
          <p:nvPr/>
        </p:nvCxnSpPr>
        <p:spPr>
          <a:xfrm flipV="1">
            <a:off x="2648919" y="5061523"/>
            <a:ext cx="682241"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a:extLst>
              <a:ext uri="{FF2B5EF4-FFF2-40B4-BE49-F238E27FC236}">
                <a16:creationId xmlns:a16="http://schemas.microsoft.com/office/drawing/2014/main" id="{51BE4332-C1FD-4E91-AD83-3A18836BD051}"/>
              </a:ext>
            </a:extLst>
          </p:cNvPr>
          <p:cNvCxnSpPr>
            <a:cxnSpLocks/>
          </p:cNvCxnSpPr>
          <p:nvPr/>
        </p:nvCxnSpPr>
        <p:spPr>
          <a:xfrm flipV="1">
            <a:off x="8272202" y="4827050"/>
            <a:ext cx="598039"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pic>
        <p:nvPicPr>
          <p:cNvPr id="7" name="Picture 6">
            <a:extLst>
              <a:ext uri="{FF2B5EF4-FFF2-40B4-BE49-F238E27FC236}">
                <a16:creationId xmlns:a16="http://schemas.microsoft.com/office/drawing/2014/main" id="{49CB3EEC-71F2-487F-A86D-BEE2912FB1E9}"/>
              </a:ext>
            </a:extLst>
          </p:cNvPr>
          <p:cNvPicPr>
            <a:picLocks noChangeAspect="1"/>
          </p:cNvPicPr>
          <p:nvPr/>
        </p:nvPicPr>
        <p:blipFill>
          <a:blip r:embed="rId3"/>
          <a:stretch>
            <a:fillRect/>
          </a:stretch>
        </p:blipFill>
        <p:spPr>
          <a:xfrm>
            <a:off x="353627" y="4134552"/>
            <a:ext cx="1751194" cy="1541359"/>
          </a:xfrm>
          <a:prstGeom prst="rect">
            <a:avLst/>
          </a:prstGeom>
        </p:spPr>
      </p:pic>
      <p:sp>
        <p:nvSpPr>
          <p:cNvPr id="8" name="Speech Bubble: Oval 7">
            <a:extLst>
              <a:ext uri="{FF2B5EF4-FFF2-40B4-BE49-F238E27FC236}">
                <a16:creationId xmlns:a16="http://schemas.microsoft.com/office/drawing/2014/main" id="{0D4A8D2C-96B9-4EAD-9F7D-7D1C894DFBA9}"/>
              </a:ext>
            </a:extLst>
          </p:cNvPr>
          <p:cNvSpPr/>
          <p:nvPr/>
        </p:nvSpPr>
        <p:spPr>
          <a:xfrm>
            <a:off x="1229224" y="3501371"/>
            <a:ext cx="2215298" cy="1470597"/>
          </a:xfrm>
          <a:prstGeom prst="wedgeEllipseCallout">
            <a:avLst>
              <a:gd name="adj1" fmla="val -47667"/>
              <a:gd name="adj2" fmla="val 363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Does he have any evidence of  </a:t>
            </a:r>
            <a:r>
              <a:rPr lang="en-US" b="1" i="1" dirty="0">
                <a:solidFill>
                  <a:srgbClr val="FF0000"/>
                </a:solidFill>
              </a:rPr>
              <a:t>MI</a:t>
            </a:r>
            <a:r>
              <a:rPr lang="en-US" dirty="0">
                <a:solidFill>
                  <a:srgbClr val="FF0000"/>
                </a:solidFill>
              </a:rPr>
              <a:t> </a:t>
            </a:r>
            <a:r>
              <a:rPr lang="en-US" dirty="0">
                <a:solidFill>
                  <a:schemeClr val="tx1"/>
                </a:solidFill>
              </a:rPr>
              <a:t> in  </a:t>
            </a:r>
            <a:r>
              <a:rPr lang="en-US" b="1" i="1" dirty="0">
                <a:solidFill>
                  <a:srgbClr val="FFFF00"/>
                </a:solidFill>
              </a:rPr>
              <a:t>EKG</a:t>
            </a:r>
            <a:r>
              <a:rPr lang="en-US" dirty="0">
                <a:solidFill>
                  <a:schemeClr val="tx1"/>
                </a:solidFill>
              </a:rPr>
              <a:t>?</a:t>
            </a:r>
          </a:p>
          <a:p>
            <a:pPr algn="ctr"/>
            <a:endParaRPr lang="en-US" dirty="0"/>
          </a:p>
        </p:txBody>
      </p:sp>
      <p:sp>
        <p:nvSpPr>
          <p:cNvPr id="9" name="Rectangle 8">
            <a:extLst>
              <a:ext uri="{FF2B5EF4-FFF2-40B4-BE49-F238E27FC236}">
                <a16:creationId xmlns:a16="http://schemas.microsoft.com/office/drawing/2014/main" id="{56E02962-BFC1-4A98-A984-D9FBAE426F25}"/>
              </a:ext>
            </a:extLst>
          </p:cNvPr>
          <p:cNvSpPr/>
          <p:nvPr/>
        </p:nvSpPr>
        <p:spPr>
          <a:xfrm>
            <a:off x="8272202" y="4185166"/>
            <a:ext cx="4483982" cy="923330"/>
          </a:xfrm>
          <a:prstGeom prst="rect">
            <a:avLst/>
          </a:prstGeom>
        </p:spPr>
        <p:txBody>
          <a:bodyPr wrap="square">
            <a:spAutoFit/>
          </a:bodyPr>
          <a:lstStyle/>
          <a:p>
            <a:pPr algn="ctr"/>
            <a:endParaRPr lang="en-US" dirty="0"/>
          </a:p>
          <a:p>
            <a:pPr algn="ctr"/>
            <a:r>
              <a:rPr lang="en-US" b="1" i="1" dirty="0" err="1">
                <a:solidFill>
                  <a:srgbClr val="FFFF00"/>
                </a:solidFill>
              </a:rPr>
              <a:t>LabEvent</a:t>
            </a:r>
            <a:r>
              <a:rPr lang="en-US" b="1" i="1" dirty="0">
                <a:solidFill>
                  <a:srgbClr val="FFFF00"/>
                </a:solidFill>
              </a:rPr>
              <a:t> (EKG</a:t>
            </a:r>
            <a:r>
              <a:rPr lang="en-US" i="1" dirty="0">
                <a:solidFill>
                  <a:srgbClr val="FFFF00"/>
                </a:solidFill>
              </a:rPr>
              <a:t>)</a:t>
            </a:r>
            <a:r>
              <a:rPr lang="en-US" i="1" dirty="0"/>
              <a:t>[</a:t>
            </a:r>
            <a:r>
              <a:rPr lang="en-US" dirty="0"/>
              <a:t>date=x, result=x] </a:t>
            </a:r>
          </a:p>
          <a:p>
            <a:pPr algn="ctr"/>
            <a:r>
              <a:rPr lang="en-US" dirty="0"/>
              <a:t>indicates </a:t>
            </a:r>
            <a:r>
              <a:rPr lang="en-US" b="1" i="1" dirty="0" err="1">
                <a:solidFill>
                  <a:srgbClr val="FF0000"/>
                </a:solidFill>
              </a:rPr>
              <a:t>ConditionEvent</a:t>
            </a:r>
            <a:r>
              <a:rPr lang="en-US" b="1" i="1" dirty="0">
                <a:solidFill>
                  <a:srgbClr val="FF0000"/>
                </a:solidFill>
              </a:rPr>
              <a:t> (MI)</a:t>
            </a:r>
          </a:p>
        </p:txBody>
      </p:sp>
      <p:graphicFrame>
        <p:nvGraphicFramePr>
          <p:cNvPr id="10" name="Chart 9">
            <a:extLst>
              <a:ext uri="{FF2B5EF4-FFF2-40B4-BE49-F238E27FC236}">
                <a16:creationId xmlns:a16="http://schemas.microsoft.com/office/drawing/2014/main" id="{88E3899A-1C2B-47CC-B88F-7DDE7EF79B85}"/>
              </a:ext>
            </a:extLst>
          </p:cNvPr>
          <p:cNvGraphicFramePr/>
          <p:nvPr>
            <p:extLst/>
          </p:nvPr>
        </p:nvGraphicFramePr>
        <p:xfrm>
          <a:off x="7956884" y="3219253"/>
          <a:ext cx="3196669" cy="3417217"/>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60EC363B-3913-4773-A213-D888EF834051}"/>
              </a:ext>
            </a:extLst>
          </p:cNvPr>
          <p:cNvSpPr/>
          <p:nvPr/>
        </p:nvSpPr>
        <p:spPr>
          <a:xfrm>
            <a:off x="3528724" y="4398466"/>
            <a:ext cx="1648063" cy="1446153"/>
          </a:xfrm>
          <a:prstGeom prst="rect">
            <a:avLst/>
          </a:prstGeom>
          <a:solidFill>
            <a:srgbClr val="5AA2AE"/>
          </a:solidFill>
          <a:ln>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tx1"/>
                </a:solidFill>
              </a:rPr>
              <a:t>Question Splitting</a:t>
            </a:r>
          </a:p>
          <a:p>
            <a:pPr algn="ctr"/>
            <a:r>
              <a:rPr lang="en-US" sz="2400" dirty="0">
                <a:solidFill>
                  <a:schemeClr val="tx1"/>
                </a:solidFill>
              </a:rPr>
              <a:t>Model</a:t>
            </a:r>
          </a:p>
        </p:txBody>
      </p:sp>
      <p:cxnSp>
        <p:nvCxnSpPr>
          <p:cNvPr id="12" name="Straight Arrow Connector 11">
            <a:extLst>
              <a:ext uri="{FF2B5EF4-FFF2-40B4-BE49-F238E27FC236}">
                <a16:creationId xmlns:a16="http://schemas.microsoft.com/office/drawing/2014/main" id="{30DA611A-E54E-499E-BCEC-9FC03A37C6C0}"/>
              </a:ext>
            </a:extLst>
          </p:cNvPr>
          <p:cNvCxnSpPr>
            <a:cxnSpLocks/>
          </p:cNvCxnSpPr>
          <p:nvPr/>
        </p:nvCxnSpPr>
        <p:spPr>
          <a:xfrm>
            <a:off x="5264870" y="5018251"/>
            <a:ext cx="584462" cy="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7" name="Content Placeholder 1">
            <a:extLst>
              <a:ext uri="{FF2B5EF4-FFF2-40B4-BE49-F238E27FC236}">
                <a16:creationId xmlns:a16="http://schemas.microsoft.com/office/drawing/2014/main" id="{EC9EC4FD-17F3-45D4-9882-457BE2CAE4AD}"/>
              </a:ext>
            </a:extLst>
          </p:cNvPr>
          <p:cNvSpPr>
            <a:spLocks noGrp="1"/>
          </p:cNvSpPr>
          <p:nvPr>
            <p:ph idx="1"/>
          </p:nvPr>
        </p:nvSpPr>
        <p:spPr>
          <a:xfrm>
            <a:off x="1120000" y="1825625"/>
            <a:ext cx="10233800" cy="4351338"/>
          </a:xfrm>
        </p:spPr>
        <p:txBody>
          <a:bodyPr/>
          <a:lstStyle/>
          <a:p>
            <a:r>
              <a:rPr lang="en-US" dirty="0"/>
              <a:t>Question-Logical forms splitting to reduce length Mismatch Errors</a:t>
            </a:r>
          </a:p>
        </p:txBody>
      </p:sp>
    </p:spTree>
    <p:extLst>
      <p:ext uri="{BB962C8B-B14F-4D97-AF65-F5344CB8AC3E}">
        <p14:creationId xmlns:p14="http://schemas.microsoft.com/office/powerpoint/2010/main" val="3939424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32523"/>
            <a:ext cx="10364451" cy="1596177"/>
          </a:xfrm>
        </p:spPr>
        <p:txBody>
          <a:bodyPr/>
          <a:lstStyle/>
          <a:p>
            <a:r>
              <a:rPr lang="en-US" dirty="0"/>
              <a:t>Results</a:t>
            </a:r>
          </a:p>
        </p:txBody>
      </p:sp>
      <p:sp>
        <p:nvSpPr>
          <p:cNvPr id="3" name="Content Placeholder 2"/>
          <p:cNvSpPr>
            <a:spLocks noGrp="1"/>
          </p:cNvSpPr>
          <p:nvPr>
            <p:ph idx="1"/>
          </p:nvPr>
        </p:nvSpPr>
        <p:spPr>
          <a:xfrm>
            <a:off x="364624" y="1802588"/>
            <a:ext cx="6889278" cy="5630778"/>
          </a:xfrm>
        </p:spPr>
        <p:txBody>
          <a:bodyPr>
            <a:normAutofit/>
          </a:bodyPr>
          <a:lstStyle/>
          <a:p>
            <a:r>
              <a:rPr lang="en-US" dirty="0"/>
              <a:t>Method 1: w/o question splitting</a:t>
            </a:r>
          </a:p>
          <a:p>
            <a:pPr lvl="1"/>
            <a:r>
              <a:rPr lang="en-US" cap="none" dirty="0"/>
              <a:t>Question: what life style changes impacted MI </a:t>
            </a:r>
            <a:r>
              <a:rPr lang="en-US" dirty="0"/>
              <a:t>?</a:t>
            </a:r>
          </a:p>
          <a:p>
            <a:pPr lvl="1"/>
            <a:r>
              <a:rPr lang="en-US" sz="2400" cap="none" dirty="0"/>
              <a:t>Logical Form: Smoking Event (x) impacts (MI) AND Diet Event (x) impacts (MI) AND Weight Loss Event (x) impacts (MI)</a:t>
            </a:r>
          </a:p>
          <a:p>
            <a:pPr marL="914400" lvl="2" indent="0">
              <a:buNone/>
            </a:pPr>
            <a:endParaRPr lang="en-US" sz="2000" cap="none" dirty="0"/>
          </a:p>
          <a:p>
            <a:pPr lvl="2"/>
            <a:endParaRPr lang="en-US" sz="2000" cap="none" dirty="0"/>
          </a:p>
          <a:p>
            <a:pPr marL="914400" lvl="2" indent="0">
              <a:buNone/>
            </a:pPr>
            <a:endParaRPr lang="en-US" sz="2000" cap="none" dirty="0"/>
          </a:p>
          <a:p>
            <a:pPr lvl="2"/>
            <a:endParaRPr lang="en-US" sz="2000" cap="none" dirty="0"/>
          </a:p>
        </p:txBody>
      </p:sp>
      <p:graphicFrame>
        <p:nvGraphicFramePr>
          <p:cNvPr id="6" name="Chart 5"/>
          <p:cNvGraphicFramePr/>
          <p:nvPr>
            <p:extLst/>
          </p:nvPr>
        </p:nvGraphicFramePr>
        <p:xfrm>
          <a:off x="7305748" y="1655615"/>
          <a:ext cx="3847805" cy="4139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1735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6471" y="-43939"/>
            <a:ext cx="10364451" cy="1596177"/>
          </a:xfrm>
        </p:spPr>
        <p:txBody>
          <a:bodyPr/>
          <a:lstStyle/>
          <a:p>
            <a:r>
              <a:rPr lang="en-US" dirty="0"/>
              <a:t>Results</a:t>
            </a:r>
          </a:p>
        </p:txBody>
      </p:sp>
      <p:sp>
        <p:nvSpPr>
          <p:cNvPr id="3" name="Content Placeholder 2"/>
          <p:cNvSpPr>
            <a:spLocks noGrp="1"/>
          </p:cNvSpPr>
          <p:nvPr>
            <p:ph idx="1"/>
          </p:nvPr>
        </p:nvSpPr>
        <p:spPr>
          <a:xfrm>
            <a:off x="559293" y="1379297"/>
            <a:ext cx="7220908" cy="5630778"/>
          </a:xfrm>
        </p:spPr>
        <p:txBody>
          <a:bodyPr>
            <a:normAutofit/>
          </a:bodyPr>
          <a:lstStyle/>
          <a:p>
            <a:r>
              <a:rPr lang="en-US" dirty="0"/>
              <a:t>Q: what life style changes impacted MI ?</a:t>
            </a:r>
          </a:p>
          <a:p>
            <a:r>
              <a:rPr lang="en-US" dirty="0"/>
              <a:t>With question splitting</a:t>
            </a:r>
          </a:p>
          <a:p>
            <a:pPr lvl="2"/>
            <a:r>
              <a:rPr lang="en-US" sz="2400" cap="none" dirty="0"/>
              <a:t>Question 1: Does smoking impact MI ?</a:t>
            </a:r>
          </a:p>
          <a:p>
            <a:pPr lvl="2"/>
            <a:r>
              <a:rPr lang="en-US" sz="2400" cap="none" dirty="0"/>
              <a:t>Logical Form 1: Smoking Event (x) impacts (MI) </a:t>
            </a:r>
          </a:p>
          <a:p>
            <a:pPr marL="914400" lvl="2" indent="0">
              <a:buNone/>
            </a:pPr>
            <a:endParaRPr lang="en-US" sz="2400" cap="none" dirty="0"/>
          </a:p>
          <a:p>
            <a:pPr lvl="2"/>
            <a:r>
              <a:rPr lang="en-US" sz="2400" cap="none" dirty="0"/>
              <a:t>Question 2: Does diet impact MI ?</a:t>
            </a:r>
          </a:p>
          <a:p>
            <a:pPr lvl="2"/>
            <a:r>
              <a:rPr lang="en-US" sz="2400" cap="none" dirty="0"/>
              <a:t>Logical Form 2: Diet Event (x) impacts (MI) </a:t>
            </a:r>
          </a:p>
          <a:p>
            <a:pPr marL="914400" lvl="2" indent="0">
              <a:buNone/>
            </a:pPr>
            <a:endParaRPr lang="en-US" sz="2400" cap="none" dirty="0"/>
          </a:p>
          <a:p>
            <a:pPr lvl="2"/>
            <a:r>
              <a:rPr lang="en-US" sz="2400" cap="none" dirty="0"/>
              <a:t>Question 3: Does weight loss impact MI ?</a:t>
            </a:r>
          </a:p>
          <a:p>
            <a:pPr lvl="2"/>
            <a:r>
              <a:rPr lang="en-US" sz="2400" cap="none" dirty="0"/>
              <a:t>Logical Form 2: Weight Loss Event (x) impacts (MI) </a:t>
            </a:r>
          </a:p>
          <a:p>
            <a:pPr lvl="2"/>
            <a:endParaRPr lang="en-US" sz="1800" cap="none" dirty="0"/>
          </a:p>
          <a:p>
            <a:pPr marL="914400" lvl="2" indent="0">
              <a:buNone/>
            </a:pPr>
            <a:endParaRPr lang="en-US" sz="2000" cap="none" dirty="0"/>
          </a:p>
          <a:p>
            <a:pPr lvl="2"/>
            <a:endParaRPr lang="en-US" sz="2000" cap="none" dirty="0"/>
          </a:p>
          <a:p>
            <a:pPr marL="914400" lvl="2" indent="0">
              <a:buNone/>
            </a:pPr>
            <a:endParaRPr lang="en-US" sz="2000" cap="none" dirty="0"/>
          </a:p>
          <a:p>
            <a:pPr lvl="2"/>
            <a:endParaRPr lang="en-US" sz="2000" cap="none" dirty="0"/>
          </a:p>
        </p:txBody>
      </p:sp>
      <p:graphicFrame>
        <p:nvGraphicFramePr>
          <p:cNvPr id="6" name="Chart 5"/>
          <p:cNvGraphicFramePr/>
          <p:nvPr>
            <p:extLst>
              <p:ext uri="{D42A27DB-BD31-4B8C-83A1-F6EECF244321}">
                <p14:modId xmlns:p14="http://schemas.microsoft.com/office/powerpoint/2010/main" val="120042593"/>
              </p:ext>
            </p:extLst>
          </p:nvPr>
        </p:nvGraphicFramePr>
        <p:xfrm>
          <a:off x="7883264" y="1759184"/>
          <a:ext cx="3847805" cy="4139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32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614"/>
            <a:ext cx="10515600" cy="1325563"/>
          </a:xfrm>
        </p:spPr>
        <p:txBody>
          <a:bodyPr/>
          <a:lstStyle/>
          <a:p>
            <a:pPr algn="ctr"/>
            <a:r>
              <a:rPr lang="en-US" dirty="0"/>
              <a:t>Error Analysis</a:t>
            </a:r>
          </a:p>
        </p:txBody>
      </p:sp>
      <p:graphicFrame>
        <p:nvGraphicFramePr>
          <p:cNvPr id="6" name="Content Placeholder 5"/>
          <p:cNvGraphicFramePr>
            <a:graphicFrameLocks noGrp="1"/>
          </p:cNvGraphicFramePr>
          <p:nvPr>
            <p:ph idx="1"/>
            <p:extLst/>
          </p:nvPr>
        </p:nvGraphicFramePr>
        <p:xfrm>
          <a:off x="838199" y="2221992"/>
          <a:ext cx="10904621" cy="424281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60120" y="1449877"/>
            <a:ext cx="10506456" cy="430887"/>
          </a:xfrm>
          <a:prstGeom prst="rect">
            <a:avLst/>
          </a:prstGeom>
          <a:noFill/>
        </p:spPr>
        <p:txBody>
          <a:bodyPr wrap="square" rtlCol="0">
            <a:spAutoFit/>
          </a:bodyPr>
          <a:lstStyle/>
          <a:p>
            <a:pPr algn="ctr"/>
            <a:r>
              <a:rPr lang="en-US" sz="2200" dirty="0"/>
              <a:t>Concept Mismatch Errors are dominant</a:t>
            </a:r>
          </a:p>
        </p:txBody>
      </p:sp>
    </p:spTree>
    <p:extLst>
      <p:ext uri="{BB962C8B-B14F-4D97-AF65-F5344CB8AC3E}">
        <p14:creationId xmlns:p14="http://schemas.microsoft.com/office/powerpoint/2010/main" val="499216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ED740C-ABC5-4544-9B5C-6756E8C2DBF6}"/>
              </a:ext>
            </a:extLst>
          </p:cNvPr>
          <p:cNvSpPr>
            <a:spLocks noGrp="1"/>
          </p:cNvSpPr>
          <p:nvPr>
            <p:ph idx="1"/>
          </p:nvPr>
        </p:nvSpPr>
        <p:spPr/>
        <p:txBody>
          <a:bodyPr/>
          <a:lstStyle/>
          <a:p>
            <a:r>
              <a:rPr lang="en-US" dirty="0"/>
              <a:t>Question: what life style changes impacted </a:t>
            </a:r>
            <a:r>
              <a:rPr lang="en-US" dirty="0">
                <a:solidFill>
                  <a:srgbClr val="FFC000"/>
                </a:solidFill>
              </a:rPr>
              <a:t>MI </a:t>
            </a:r>
            <a:r>
              <a:rPr lang="en-US" dirty="0"/>
              <a:t>?</a:t>
            </a:r>
          </a:p>
          <a:p>
            <a:r>
              <a:rPr lang="en-US" dirty="0"/>
              <a:t>Ground truth: smoking event (x) impacts </a:t>
            </a:r>
            <a:r>
              <a:rPr lang="en-US" dirty="0">
                <a:solidFill>
                  <a:schemeClr val="tx1"/>
                </a:solidFill>
              </a:rPr>
              <a:t>(</a:t>
            </a:r>
            <a:r>
              <a:rPr lang="en-US" dirty="0">
                <a:solidFill>
                  <a:srgbClr val="FFC000"/>
                </a:solidFill>
              </a:rPr>
              <a:t>MI</a:t>
            </a:r>
            <a:r>
              <a:rPr lang="en-US" dirty="0">
                <a:solidFill>
                  <a:schemeClr val="tx1"/>
                </a:solidFill>
              </a:rPr>
              <a:t>) </a:t>
            </a:r>
            <a:r>
              <a:rPr lang="en-US" dirty="0"/>
              <a:t>and diet event (x) impacts (</a:t>
            </a:r>
            <a:r>
              <a:rPr lang="en-US" dirty="0">
                <a:solidFill>
                  <a:srgbClr val="FFC000"/>
                </a:solidFill>
              </a:rPr>
              <a:t>MI</a:t>
            </a:r>
            <a:r>
              <a:rPr lang="en-US" dirty="0"/>
              <a:t>) and weight loss event (x) impacts (</a:t>
            </a:r>
            <a:r>
              <a:rPr lang="en-US" dirty="0">
                <a:solidFill>
                  <a:srgbClr val="FFC000"/>
                </a:solidFill>
              </a:rPr>
              <a:t>MI</a:t>
            </a:r>
            <a:r>
              <a:rPr lang="en-US" dirty="0"/>
              <a:t>)</a:t>
            </a:r>
          </a:p>
          <a:p>
            <a:pPr marL="0" indent="0">
              <a:buNone/>
            </a:pPr>
            <a:endParaRPr lang="en-US" dirty="0"/>
          </a:p>
          <a:p>
            <a:r>
              <a:rPr lang="en-US" dirty="0"/>
              <a:t>Model output:  smoking event (x) impacts (</a:t>
            </a:r>
            <a:r>
              <a:rPr lang="en-US" dirty="0">
                <a:solidFill>
                  <a:srgbClr val="FFC000"/>
                </a:solidFill>
              </a:rPr>
              <a:t>arthritis</a:t>
            </a:r>
            <a:r>
              <a:rPr lang="en-US" dirty="0"/>
              <a:t>) and diet event (x) impacts (</a:t>
            </a:r>
            <a:r>
              <a:rPr lang="en-US" dirty="0">
                <a:solidFill>
                  <a:srgbClr val="FFC000"/>
                </a:solidFill>
              </a:rPr>
              <a:t>arthritis</a:t>
            </a:r>
            <a:r>
              <a:rPr lang="en-US" dirty="0"/>
              <a:t>) and weight loss event (x) impacts (</a:t>
            </a:r>
            <a:r>
              <a:rPr lang="en-US" dirty="0">
                <a:solidFill>
                  <a:srgbClr val="FFC000"/>
                </a:solidFill>
              </a:rPr>
              <a:t>arthritis</a:t>
            </a:r>
            <a:r>
              <a:rPr lang="en-US" dirty="0"/>
              <a:t>)</a:t>
            </a:r>
          </a:p>
          <a:p>
            <a:endParaRPr lang="en-US" dirty="0"/>
          </a:p>
        </p:txBody>
      </p:sp>
      <p:sp>
        <p:nvSpPr>
          <p:cNvPr id="3" name="Title 2">
            <a:extLst>
              <a:ext uri="{FF2B5EF4-FFF2-40B4-BE49-F238E27FC236}">
                <a16:creationId xmlns:a16="http://schemas.microsoft.com/office/drawing/2014/main" id="{06557421-9C73-40A4-A14D-E18EE9760E85}"/>
              </a:ext>
            </a:extLst>
          </p:cNvPr>
          <p:cNvSpPr>
            <a:spLocks noGrp="1"/>
          </p:cNvSpPr>
          <p:nvPr>
            <p:ph type="title"/>
          </p:nvPr>
        </p:nvSpPr>
        <p:spPr/>
        <p:txBody>
          <a:bodyPr/>
          <a:lstStyle/>
          <a:p>
            <a:r>
              <a:rPr lang="en-US" dirty="0"/>
              <a:t>Concept Mismatch Errors</a:t>
            </a:r>
          </a:p>
        </p:txBody>
      </p:sp>
    </p:spTree>
    <p:extLst>
      <p:ext uri="{BB962C8B-B14F-4D97-AF65-F5344CB8AC3E}">
        <p14:creationId xmlns:p14="http://schemas.microsoft.com/office/powerpoint/2010/main" val="2343445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32523"/>
            <a:ext cx="10364451" cy="1596177"/>
          </a:xfrm>
        </p:spPr>
        <p:txBody>
          <a:bodyPr/>
          <a:lstStyle/>
          <a:p>
            <a:pPr algn="ctr"/>
            <a:r>
              <a:rPr lang="en-US" dirty="0"/>
              <a:t>Results</a:t>
            </a:r>
          </a:p>
        </p:txBody>
      </p:sp>
      <p:sp>
        <p:nvSpPr>
          <p:cNvPr id="3" name="Content Placeholder 2"/>
          <p:cNvSpPr>
            <a:spLocks noGrp="1"/>
          </p:cNvSpPr>
          <p:nvPr>
            <p:ph idx="1"/>
          </p:nvPr>
        </p:nvSpPr>
        <p:spPr>
          <a:xfrm>
            <a:off x="416471" y="1655615"/>
            <a:ext cx="6889278" cy="4504553"/>
          </a:xfrm>
        </p:spPr>
        <p:txBody>
          <a:bodyPr>
            <a:normAutofit/>
          </a:bodyPr>
          <a:lstStyle/>
          <a:p>
            <a:r>
              <a:rPr lang="en-US" sz="2600" dirty="0"/>
              <a:t>Method 1: w/o question splitting </a:t>
            </a:r>
            <a:endParaRPr lang="en-US" sz="2200" cap="none" dirty="0"/>
          </a:p>
          <a:p>
            <a:r>
              <a:rPr lang="en-US" dirty="0"/>
              <a:t>Method 2: with question splitting</a:t>
            </a:r>
          </a:p>
          <a:p>
            <a:r>
              <a:rPr lang="en-US" dirty="0"/>
              <a:t>Method 3: Advanced Model</a:t>
            </a:r>
          </a:p>
          <a:p>
            <a:pPr lvl="1"/>
            <a:r>
              <a:rPr lang="en-US" dirty="0"/>
              <a:t>Attention based encoder-decoder architecture with copy</a:t>
            </a:r>
          </a:p>
          <a:p>
            <a:pPr lvl="2"/>
            <a:endParaRPr lang="en-US" sz="2000" cap="none" dirty="0"/>
          </a:p>
        </p:txBody>
      </p:sp>
      <p:graphicFrame>
        <p:nvGraphicFramePr>
          <p:cNvPr id="6" name="Chart 5"/>
          <p:cNvGraphicFramePr/>
          <p:nvPr>
            <p:extLst>
              <p:ext uri="{D42A27DB-BD31-4B8C-83A1-F6EECF244321}">
                <p14:modId xmlns:p14="http://schemas.microsoft.com/office/powerpoint/2010/main" val="50846013"/>
              </p:ext>
            </p:extLst>
          </p:nvPr>
        </p:nvGraphicFramePr>
        <p:xfrm>
          <a:off x="7305748" y="1655615"/>
          <a:ext cx="3847805" cy="4139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1099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FEEB09-A283-442F-BD37-1EF0ED85B807}"/>
              </a:ext>
            </a:extLst>
          </p:cNvPr>
          <p:cNvSpPr>
            <a:spLocks noGrp="1"/>
          </p:cNvSpPr>
          <p:nvPr>
            <p:ph type="title"/>
          </p:nvPr>
        </p:nvSpPr>
        <p:spPr>
          <a:xfrm>
            <a:off x="838200" y="346272"/>
            <a:ext cx="10515600" cy="1325563"/>
          </a:xfrm>
        </p:spPr>
        <p:txBody>
          <a:bodyPr/>
          <a:lstStyle/>
          <a:p>
            <a:r>
              <a:rPr lang="en-US" dirty="0"/>
              <a:t>QA System Pipeline</a:t>
            </a:r>
          </a:p>
        </p:txBody>
      </p:sp>
      <p:sp>
        <p:nvSpPr>
          <p:cNvPr id="13" name="Rectangle: Single Corner Rounded 12">
            <a:extLst>
              <a:ext uri="{FF2B5EF4-FFF2-40B4-BE49-F238E27FC236}">
                <a16:creationId xmlns:a16="http://schemas.microsoft.com/office/drawing/2014/main" id="{E0C718F6-2BE2-4E80-8F54-719EE4929AA2}"/>
              </a:ext>
            </a:extLst>
          </p:cNvPr>
          <p:cNvSpPr/>
          <p:nvPr/>
        </p:nvSpPr>
        <p:spPr>
          <a:xfrm>
            <a:off x="946514" y="1566765"/>
            <a:ext cx="5396846" cy="747962"/>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 asked by physicians</a:t>
            </a:r>
          </a:p>
        </p:txBody>
      </p:sp>
      <p:cxnSp>
        <p:nvCxnSpPr>
          <p:cNvPr id="14" name="Straight Arrow Connector 13">
            <a:extLst>
              <a:ext uri="{FF2B5EF4-FFF2-40B4-BE49-F238E27FC236}">
                <a16:creationId xmlns:a16="http://schemas.microsoft.com/office/drawing/2014/main" id="{86E4817B-D0EC-4ADC-AAD9-1C765485B41B}"/>
              </a:ext>
            </a:extLst>
          </p:cNvPr>
          <p:cNvCxnSpPr>
            <a:cxnSpLocks/>
          </p:cNvCxnSpPr>
          <p:nvPr/>
        </p:nvCxnSpPr>
        <p:spPr>
          <a:xfrm>
            <a:off x="3644937" y="2499250"/>
            <a:ext cx="0" cy="273162"/>
          </a:xfrm>
          <a:prstGeom prst="straightConnector1">
            <a:avLst/>
          </a:prstGeom>
          <a:ln>
            <a:solidFill>
              <a:schemeClr val="tx1"/>
            </a:solidFill>
            <a:headEnd type="none" w="med" len="med"/>
            <a:tailEnd type="arrow" w="med" len="med"/>
          </a:ln>
        </p:spPr>
        <p:style>
          <a:lnRef idx="3">
            <a:schemeClr val="dk1"/>
          </a:lnRef>
          <a:fillRef idx="0">
            <a:schemeClr val="dk1"/>
          </a:fillRef>
          <a:effectRef idx="2">
            <a:schemeClr val="dk1"/>
          </a:effectRef>
          <a:fontRef idx="minor">
            <a:schemeClr val="tx1"/>
          </a:fontRef>
        </p:style>
      </p:cxnSp>
      <p:pic>
        <p:nvPicPr>
          <p:cNvPr id="15" name="Picture 14">
            <a:extLst>
              <a:ext uri="{FF2B5EF4-FFF2-40B4-BE49-F238E27FC236}">
                <a16:creationId xmlns:a16="http://schemas.microsoft.com/office/drawing/2014/main" id="{27D09D5E-B871-4B02-B95E-EDEA66A987A6}"/>
              </a:ext>
            </a:extLst>
          </p:cNvPr>
          <p:cNvPicPr>
            <a:picLocks noChangeAspect="1"/>
          </p:cNvPicPr>
          <p:nvPr/>
        </p:nvPicPr>
        <p:blipFill>
          <a:blip r:embed="rId3"/>
          <a:stretch>
            <a:fillRect/>
          </a:stretch>
        </p:blipFill>
        <p:spPr>
          <a:xfrm>
            <a:off x="5605551" y="887654"/>
            <a:ext cx="1039560" cy="1227793"/>
          </a:xfrm>
          <a:prstGeom prst="rect">
            <a:avLst/>
          </a:prstGeom>
        </p:spPr>
      </p:pic>
      <p:sp>
        <p:nvSpPr>
          <p:cNvPr id="16" name="Rectangle: Single Corner Rounded 15">
            <a:extLst>
              <a:ext uri="{FF2B5EF4-FFF2-40B4-BE49-F238E27FC236}">
                <a16:creationId xmlns:a16="http://schemas.microsoft.com/office/drawing/2014/main" id="{A07BCBB5-4A9D-4C5A-91BC-E0C21081F95E}"/>
              </a:ext>
            </a:extLst>
          </p:cNvPr>
          <p:cNvSpPr/>
          <p:nvPr/>
        </p:nvSpPr>
        <p:spPr>
          <a:xfrm>
            <a:off x="908807" y="2905043"/>
            <a:ext cx="5396846" cy="747962"/>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Analyze and Understand the Question</a:t>
            </a:r>
          </a:p>
        </p:txBody>
      </p:sp>
      <p:cxnSp>
        <p:nvCxnSpPr>
          <p:cNvPr id="17" name="Straight Arrow Connector 16">
            <a:extLst>
              <a:ext uri="{FF2B5EF4-FFF2-40B4-BE49-F238E27FC236}">
                <a16:creationId xmlns:a16="http://schemas.microsoft.com/office/drawing/2014/main" id="{EC429C1E-3CC5-4941-A25C-DAB22C68A8F7}"/>
              </a:ext>
            </a:extLst>
          </p:cNvPr>
          <p:cNvCxnSpPr>
            <a:cxnSpLocks/>
          </p:cNvCxnSpPr>
          <p:nvPr/>
        </p:nvCxnSpPr>
        <p:spPr>
          <a:xfrm>
            <a:off x="3607230" y="3753655"/>
            <a:ext cx="0" cy="277976"/>
          </a:xfrm>
          <a:prstGeom prst="straightConnector1">
            <a:avLst/>
          </a:prstGeom>
          <a:ln>
            <a:solidFill>
              <a:schemeClr val="tx1"/>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8" name="Rectangle: Single Corner Rounded 17">
            <a:extLst>
              <a:ext uri="{FF2B5EF4-FFF2-40B4-BE49-F238E27FC236}">
                <a16:creationId xmlns:a16="http://schemas.microsoft.com/office/drawing/2014/main" id="{1D3CE754-635E-4DB1-B51C-7CD46AB4BF02}"/>
              </a:ext>
            </a:extLst>
          </p:cNvPr>
          <p:cNvSpPr/>
          <p:nvPr/>
        </p:nvSpPr>
        <p:spPr>
          <a:xfrm>
            <a:off x="855792" y="4141938"/>
            <a:ext cx="5396846" cy="747962"/>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Extract Answer and Relevant Context </a:t>
            </a:r>
          </a:p>
        </p:txBody>
      </p:sp>
      <p:cxnSp>
        <p:nvCxnSpPr>
          <p:cNvPr id="19" name="Straight Arrow Connector 18">
            <a:extLst>
              <a:ext uri="{FF2B5EF4-FFF2-40B4-BE49-F238E27FC236}">
                <a16:creationId xmlns:a16="http://schemas.microsoft.com/office/drawing/2014/main" id="{BBE168B2-0F7D-47DC-B9EA-87C2942E578C}"/>
              </a:ext>
            </a:extLst>
          </p:cNvPr>
          <p:cNvCxnSpPr>
            <a:cxnSpLocks/>
          </p:cNvCxnSpPr>
          <p:nvPr/>
        </p:nvCxnSpPr>
        <p:spPr>
          <a:xfrm>
            <a:off x="6343360" y="4729740"/>
            <a:ext cx="301751" cy="0"/>
          </a:xfrm>
          <a:prstGeom prst="straightConnector1">
            <a:avLst/>
          </a:prstGeom>
          <a:ln>
            <a:solidFill>
              <a:schemeClr val="tx1"/>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20" name="Rectangle: Single Corner Rounded 19">
            <a:extLst>
              <a:ext uri="{FF2B5EF4-FFF2-40B4-BE49-F238E27FC236}">
                <a16:creationId xmlns:a16="http://schemas.microsoft.com/office/drawing/2014/main" id="{6F0158ED-F59D-4DEC-AB21-B9EB6F4D0284}"/>
              </a:ext>
            </a:extLst>
          </p:cNvPr>
          <p:cNvSpPr/>
          <p:nvPr/>
        </p:nvSpPr>
        <p:spPr>
          <a:xfrm>
            <a:off x="861983" y="5443038"/>
            <a:ext cx="5396846" cy="747962"/>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 Answer</a:t>
            </a:r>
          </a:p>
        </p:txBody>
      </p:sp>
      <p:cxnSp>
        <p:nvCxnSpPr>
          <p:cNvPr id="22" name="Straight Arrow Connector 21">
            <a:extLst>
              <a:ext uri="{FF2B5EF4-FFF2-40B4-BE49-F238E27FC236}">
                <a16:creationId xmlns:a16="http://schemas.microsoft.com/office/drawing/2014/main" id="{EA7FF613-2B7B-45B1-9C0E-7D44DF613924}"/>
              </a:ext>
            </a:extLst>
          </p:cNvPr>
          <p:cNvCxnSpPr>
            <a:cxnSpLocks/>
          </p:cNvCxnSpPr>
          <p:nvPr/>
        </p:nvCxnSpPr>
        <p:spPr>
          <a:xfrm>
            <a:off x="3550574" y="5000936"/>
            <a:ext cx="0" cy="296928"/>
          </a:xfrm>
          <a:prstGeom prst="straightConnector1">
            <a:avLst/>
          </a:prstGeom>
          <a:ln>
            <a:solidFill>
              <a:schemeClr val="tx1"/>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27" name="Rectangle: Single Corner Rounded 26">
            <a:extLst>
              <a:ext uri="{FF2B5EF4-FFF2-40B4-BE49-F238E27FC236}">
                <a16:creationId xmlns:a16="http://schemas.microsoft.com/office/drawing/2014/main" id="{7F92DA94-5580-4DE6-8258-E6FE2496E577}"/>
              </a:ext>
            </a:extLst>
          </p:cNvPr>
          <p:cNvSpPr/>
          <p:nvPr/>
        </p:nvSpPr>
        <p:spPr>
          <a:xfrm>
            <a:off x="6797326" y="4643811"/>
            <a:ext cx="655162" cy="476053"/>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EMR</a:t>
            </a:r>
          </a:p>
        </p:txBody>
      </p:sp>
      <p:cxnSp>
        <p:nvCxnSpPr>
          <p:cNvPr id="33" name="Connector: Elbow 32">
            <a:extLst>
              <a:ext uri="{FF2B5EF4-FFF2-40B4-BE49-F238E27FC236}">
                <a16:creationId xmlns:a16="http://schemas.microsoft.com/office/drawing/2014/main" id="{C4B30259-52A3-40FE-B5AC-A982C16A0218}"/>
              </a:ext>
            </a:extLst>
          </p:cNvPr>
          <p:cNvCxnSpPr>
            <a:cxnSpLocks/>
          </p:cNvCxnSpPr>
          <p:nvPr/>
        </p:nvCxnSpPr>
        <p:spPr>
          <a:xfrm rot="10800000" flipV="1">
            <a:off x="6473661" y="5297863"/>
            <a:ext cx="651249" cy="608029"/>
          </a:xfrm>
          <a:prstGeom prst="bentConnector3">
            <a:avLst>
              <a:gd name="adj1" fmla="val 150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Document">
            <a:extLst>
              <a:ext uri="{FF2B5EF4-FFF2-40B4-BE49-F238E27FC236}">
                <a16:creationId xmlns:a16="http://schemas.microsoft.com/office/drawing/2014/main" id="{6D451C88-6E8F-4C64-B481-F1957AAFABC9}"/>
              </a:ext>
            </a:extLst>
          </p:cNvPr>
          <p:cNvSpPr>
            <a:spLocks noEditPoints="1" noChangeArrowheads="1"/>
          </p:cNvSpPr>
          <p:nvPr/>
        </p:nvSpPr>
        <p:spPr bwMode="auto">
          <a:xfrm>
            <a:off x="8494999" y="2056299"/>
            <a:ext cx="1132478" cy="7186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Radiology report</a:t>
            </a:r>
          </a:p>
        </p:txBody>
      </p:sp>
      <p:sp>
        <p:nvSpPr>
          <p:cNvPr id="25" name="Document">
            <a:extLst>
              <a:ext uri="{FF2B5EF4-FFF2-40B4-BE49-F238E27FC236}">
                <a16:creationId xmlns:a16="http://schemas.microsoft.com/office/drawing/2014/main" id="{2DFCC6CC-D807-405B-A091-4D7893887315}"/>
              </a:ext>
            </a:extLst>
          </p:cNvPr>
          <p:cNvSpPr>
            <a:spLocks noEditPoints="1" noChangeArrowheads="1"/>
          </p:cNvSpPr>
          <p:nvPr/>
        </p:nvSpPr>
        <p:spPr bwMode="auto">
          <a:xfrm>
            <a:off x="8471020" y="2956186"/>
            <a:ext cx="1156457" cy="7186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Discharge Summary</a:t>
            </a:r>
          </a:p>
        </p:txBody>
      </p:sp>
      <p:sp>
        <p:nvSpPr>
          <p:cNvPr id="26" name="Document">
            <a:extLst>
              <a:ext uri="{FF2B5EF4-FFF2-40B4-BE49-F238E27FC236}">
                <a16:creationId xmlns:a16="http://schemas.microsoft.com/office/drawing/2014/main" id="{22C3E066-B6E6-4654-86FC-ECAE117416FB}"/>
              </a:ext>
            </a:extLst>
          </p:cNvPr>
          <p:cNvSpPr>
            <a:spLocks noEditPoints="1" noChangeArrowheads="1"/>
          </p:cNvSpPr>
          <p:nvPr/>
        </p:nvSpPr>
        <p:spPr bwMode="auto">
          <a:xfrm>
            <a:off x="8494999" y="3900206"/>
            <a:ext cx="1132478" cy="7186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History &amp; Physical</a:t>
            </a:r>
          </a:p>
        </p:txBody>
      </p:sp>
      <p:sp>
        <p:nvSpPr>
          <p:cNvPr id="28" name="Document">
            <a:extLst>
              <a:ext uri="{FF2B5EF4-FFF2-40B4-BE49-F238E27FC236}">
                <a16:creationId xmlns:a16="http://schemas.microsoft.com/office/drawing/2014/main" id="{D8E3E191-5F9B-4825-B202-AEB2B1B035A0}"/>
              </a:ext>
            </a:extLst>
          </p:cNvPr>
          <p:cNvSpPr>
            <a:spLocks noEditPoints="1" noChangeArrowheads="1"/>
          </p:cNvSpPr>
          <p:nvPr/>
        </p:nvSpPr>
        <p:spPr bwMode="auto">
          <a:xfrm>
            <a:off x="8451529" y="4868927"/>
            <a:ext cx="1171459" cy="7689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Pathology Note</a:t>
            </a:r>
          </a:p>
        </p:txBody>
      </p:sp>
      <p:sp>
        <p:nvSpPr>
          <p:cNvPr id="29" name="TextBox 28">
            <a:extLst>
              <a:ext uri="{FF2B5EF4-FFF2-40B4-BE49-F238E27FC236}">
                <a16:creationId xmlns:a16="http://schemas.microsoft.com/office/drawing/2014/main" id="{49060CFE-1F4E-4020-A658-DEE815A3C4B3}"/>
              </a:ext>
            </a:extLst>
          </p:cNvPr>
          <p:cNvSpPr txBox="1"/>
          <p:nvPr/>
        </p:nvSpPr>
        <p:spPr>
          <a:xfrm>
            <a:off x="7849676" y="1094447"/>
            <a:ext cx="2314628" cy="646331"/>
          </a:xfrm>
          <a:prstGeom prst="rect">
            <a:avLst/>
          </a:prstGeom>
          <a:noFill/>
          <a:ln>
            <a:noFill/>
          </a:ln>
        </p:spPr>
        <p:txBody>
          <a:bodyPr wrap="square" rtlCol="0">
            <a:spAutoFit/>
          </a:bodyPr>
          <a:lstStyle/>
          <a:p>
            <a:pPr algn="ctr"/>
            <a:r>
              <a:rPr lang="en-US" dirty="0"/>
              <a:t>Unstructured Clinical Narratives</a:t>
            </a:r>
          </a:p>
        </p:txBody>
      </p:sp>
      <p:sp>
        <p:nvSpPr>
          <p:cNvPr id="30" name="TextBox 29">
            <a:extLst>
              <a:ext uri="{FF2B5EF4-FFF2-40B4-BE49-F238E27FC236}">
                <a16:creationId xmlns:a16="http://schemas.microsoft.com/office/drawing/2014/main" id="{52F1FECA-7137-428B-A88A-3EE8A18279E9}"/>
              </a:ext>
            </a:extLst>
          </p:cNvPr>
          <p:cNvSpPr txBox="1"/>
          <p:nvPr/>
        </p:nvSpPr>
        <p:spPr>
          <a:xfrm>
            <a:off x="10378439" y="3121435"/>
            <a:ext cx="1247436" cy="646331"/>
          </a:xfrm>
          <a:prstGeom prst="rect">
            <a:avLst/>
          </a:prstGeom>
          <a:noFill/>
          <a:ln>
            <a:noFill/>
          </a:ln>
        </p:spPr>
        <p:txBody>
          <a:bodyPr wrap="square" rtlCol="0">
            <a:spAutoFit/>
          </a:bodyPr>
          <a:lstStyle/>
          <a:p>
            <a:pPr algn="ctr"/>
            <a:r>
              <a:rPr lang="en-US" dirty="0"/>
              <a:t>Structured Data</a:t>
            </a:r>
          </a:p>
        </p:txBody>
      </p:sp>
      <p:sp>
        <p:nvSpPr>
          <p:cNvPr id="31" name="Plus Sign 30">
            <a:extLst>
              <a:ext uri="{FF2B5EF4-FFF2-40B4-BE49-F238E27FC236}">
                <a16:creationId xmlns:a16="http://schemas.microsoft.com/office/drawing/2014/main" id="{442517F8-962B-4365-B991-9FC9FD1EBFAD}"/>
              </a:ext>
            </a:extLst>
          </p:cNvPr>
          <p:cNvSpPr/>
          <p:nvPr/>
        </p:nvSpPr>
        <p:spPr>
          <a:xfrm>
            <a:off x="9862809" y="3315518"/>
            <a:ext cx="398721" cy="34024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6707BFA-D1FC-4FD7-8170-ACE70B1AA96C}"/>
              </a:ext>
            </a:extLst>
          </p:cNvPr>
          <p:cNvSpPr/>
          <p:nvPr/>
        </p:nvSpPr>
        <p:spPr>
          <a:xfrm>
            <a:off x="7915480" y="917124"/>
            <a:ext cx="4138367" cy="4929817"/>
          </a:xfrm>
          <a:prstGeom prst="rect">
            <a:avLst/>
          </a:prstGeom>
          <a:noFill/>
          <a:ln>
            <a:solidFill>
              <a:srgbClr val="5AA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B3B350A2-1EA9-41C5-915D-D7F7DD9A0400}"/>
              </a:ext>
            </a:extLst>
          </p:cNvPr>
          <p:cNvCxnSpPr>
            <a:cxnSpLocks/>
          </p:cNvCxnSpPr>
          <p:nvPr/>
        </p:nvCxnSpPr>
        <p:spPr>
          <a:xfrm>
            <a:off x="7547925" y="4868927"/>
            <a:ext cx="301751" cy="0"/>
          </a:xfrm>
          <a:prstGeom prst="straightConnector1">
            <a:avLst/>
          </a:prstGeom>
          <a:ln>
            <a:solidFill>
              <a:schemeClr val="tx1"/>
            </a:solidFill>
            <a:headEnd type="none" w="med" len="med"/>
            <a:tailEnd type="arrow"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2003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20" grpId="0" animBg="1"/>
      <p:bldP spid="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A719D-5DFD-4114-B4D2-44CEAAD048EF}"/>
              </a:ext>
            </a:extLst>
          </p:cNvPr>
          <p:cNvSpPr>
            <a:spLocks noGrp="1"/>
          </p:cNvSpPr>
          <p:nvPr>
            <p:ph idx="1"/>
          </p:nvPr>
        </p:nvSpPr>
        <p:spPr/>
        <p:txBody>
          <a:bodyPr/>
          <a:lstStyle/>
          <a:p>
            <a:r>
              <a:rPr lang="en-US" dirty="0"/>
              <a:t>Two paradigms of Q&amp;A systems</a:t>
            </a:r>
          </a:p>
          <a:p>
            <a:pPr lvl="1"/>
            <a:r>
              <a:rPr lang="en-US" dirty="0"/>
              <a:t>Information Retrieval based </a:t>
            </a:r>
          </a:p>
          <a:p>
            <a:pPr lvl="1"/>
            <a:r>
              <a:rPr lang="en-US" dirty="0"/>
              <a:t>Knowledge-based</a:t>
            </a:r>
          </a:p>
          <a:p>
            <a:pPr lvl="2"/>
            <a:r>
              <a:rPr lang="en-US" dirty="0"/>
              <a:t>Structured data retrieval </a:t>
            </a:r>
          </a:p>
          <a:p>
            <a:pPr lvl="1"/>
            <a:endParaRPr lang="en-US" dirty="0"/>
          </a:p>
          <a:p>
            <a:pPr marL="457200" lvl="1" indent="0">
              <a:buNone/>
            </a:pPr>
            <a:endParaRPr lang="en-US" dirty="0"/>
          </a:p>
          <a:p>
            <a:pPr lvl="1"/>
            <a:endParaRPr lang="en-US" dirty="0"/>
          </a:p>
          <a:p>
            <a:pPr marL="914400" lvl="2" indent="0">
              <a:buNone/>
            </a:pPr>
            <a:endParaRPr lang="en-US" dirty="0"/>
          </a:p>
          <a:p>
            <a:pPr marL="914400" lvl="2" indent="0">
              <a:buNone/>
            </a:pPr>
            <a:endParaRPr lang="en-US" dirty="0"/>
          </a:p>
        </p:txBody>
      </p:sp>
      <p:sp>
        <p:nvSpPr>
          <p:cNvPr id="3" name="Title 2">
            <a:extLst>
              <a:ext uri="{FF2B5EF4-FFF2-40B4-BE49-F238E27FC236}">
                <a16:creationId xmlns:a16="http://schemas.microsoft.com/office/drawing/2014/main" id="{200C5DD8-9801-492D-9BF9-4E163BD09A17}"/>
              </a:ext>
            </a:extLst>
          </p:cNvPr>
          <p:cNvSpPr>
            <a:spLocks noGrp="1"/>
          </p:cNvSpPr>
          <p:nvPr>
            <p:ph type="title"/>
          </p:nvPr>
        </p:nvSpPr>
        <p:spPr/>
        <p:txBody>
          <a:bodyPr/>
          <a:lstStyle/>
          <a:p>
            <a:r>
              <a:rPr lang="en-US" dirty="0"/>
              <a:t>QA System Pipeline</a:t>
            </a:r>
          </a:p>
        </p:txBody>
      </p:sp>
      <p:sp>
        <p:nvSpPr>
          <p:cNvPr id="4" name="Rectangle 3">
            <a:extLst>
              <a:ext uri="{FF2B5EF4-FFF2-40B4-BE49-F238E27FC236}">
                <a16:creationId xmlns:a16="http://schemas.microsoft.com/office/drawing/2014/main" id="{72CCFB71-0129-48F5-9B93-9D183F329497}"/>
              </a:ext>
            </a:extLst>
          </p:cNvPr>
          <p:cNvSpPr/>
          <p:nvPr/>
        </p:nvSpPr>
        <p:spPr>
          <a:xfrm>
            <a:off x="1244690" y="4437498"/>
            <a:ext cx="9984419" cy="461665"/>
          </a:xfrm>
          <a:prstGeom prst="rect">
            <a:avLst/>
          </a:prstGeom>
        </p:spPr>
        <p:txBody>
          <a:bodyPr wrap="square">
            <a:spAutoFit/>
          </a:bodyPr>
          <a:lstStyle/>
          <a:p>
            <a:pPr lvl="1"/>
            <a:r>
              <a:rPr lang="en-US" sz="2400" dirty="0"/>
              <a:t>EMR (structured + unstructured) data </a:t>
            </a:r>
            <a:r>
              <a:rPr lang="en-US" sz="2400" dirty="0">
                <a:sym typeface="Wingdings" panose="05000000000000000000" pitchFamily="2" charset="2"/>
              </a:rPr>
              <a:t> Semantic Frames (structured data) </a:t>
            </a:r>
            <a:endParaRPr lang="en-US" sz="2400" dirty="0"/>
          </a:p>
        </p:txBody>
      </p:sp>
    </p:spTree>
    <p:extLst>
      <p:ext uri="{BB962C8B-B14F-4D97-AF65-F5344CB8AC3E}">
        <p14:creationId xmlns:p14="http://schemas.microsoft.com/office/powerpoint/2010/main" val="58888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21719"/>
            <a:ext cx="10364451" cy="593595"/>
          </a:xfrm>
        </p:spPr>
        <p:txBody>
          <a:bodyPr>
            <a:noAutofit/>
          </a:bodyPr>
          <a:lstStyle/>
          <a:p>
            <a:r>
              <a:rPr lang="en-US" dirty="0"/>
              <a:t>Semantic Frames</a:t>
            </a:r>
          </a:p>
        </p:txBody>
      </p:sp>
      <p:sp>
        <p:nvSpPr>
          <p:cNvPr id="5" name="TextBox 4"/>
          <p:cNvSpPr txBox="1"/>
          <p:nvPr/>
        </p:nvSpPr>
        <p:spPr>
          <a:xfrm>
            <a:off x="6654674" y="5729998"/>
            <a:ext cx="5015284" cy="954107"/>
          </a:xfrm>
          <a:prstGeom prst="rect">
            <a:avLst/>
          </a:prstGeom>
          <a:noFill/>
        </p:spPr>
        <p:txBody>
          <a:bodyPr wrap="none" rtlCol="0">
            <a:spAutoFit/>
          </a:bodyPr>
          <a:lstStyle/>
          <a:p>
            <a:r>
              <a:rPr lang="en-US" sz="2800" dirty="0"/>
              <a:t>		Semantic Frames</a:t>
            </a:r>
          </a:p>
          <a:p>
            <a:r>
              <a:rPr lang="en-US" sz="2800" dirty="0"/>
              <a:t>(Structured Data Representation)</a:t>
            </a:r>
          </a:p>
        </p:txBody>
      </p:sp>
      <p:cxnSp>
        <p:nvCxnSpPr>
          <p:cNvPr id="7" name="Straight Arrow Connector 6"/>
          <p:cNvCxnSpPr/>
          <p:nvPr/>
        </p:nvCxnSpPr>
        <p:spPr>
          <a:xfrm>
            <a:off x="5297207" y="3501916"/>
            <a:ext cx="1063255" cy="0"/>
          </a:xfrm>
          <a:prstGeom prst="straightConnector1">
            <a:avLst/>
          </a:prstGeom>
          <a:ln>
            <a:solidFill>
              <a:schemeClr val="tx1"/>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1FFB5AA1-00F0-4587-B69A-9BCECB3CF72D}"/>
              </a:ext>
            </a:extLst>
          </p:cNvPr>
          <p:cNvSpPr txBox="1"/>
          <p:nvPr/>
        </p:nvSpPr>
        <p:spPr>
          <a:xfrm>
            <a:off x="1027616" y="6107157"/>
            <a:ext cx="3960893" cy="523220"/>
          </a:xfrm>
          <a:prstGeom prst="rect">
            <a:avLst/>
          </a:prstGeom>
          <a:noFill/>
        </p:spPr>
        <p:txBody>
          <a:bodyPr wrap="none" rtlCol="0">
            <a:spAutoFit/>
          </a:bodyPr>
          <a:lstStyle/>
          <a:p>
            <a:r>
              <a:rPr lang="en-US" sz="2800" dirty="0"/>
              <a:t>Electronic Medical Record</a:t>
            </a:r>
          </a:p>
        </p:txBody>
      </p:sp>
      <p:sp>
        <p:nvSpPr>
          <p:cNvPr id="19" name="Document">
            <a:extLst>
              <a:ext uri="{FF2B5EF4-FFF2-40B4-BE49-F238E27FC236}">
                <a16:creationId xmlns:a16="http://schemas.microsoft.com/office/drawing/2014/main" id="{5775DD87-4A3B-4FB1-A8C9-D885C184C783}"/>
              </a:ext>
            </a:extLst>
          </p:cNvPr>
          <p:cNvSpPr>
            <a:spLocks noEditPoints="1" noChangeArrowheads="1"/>
          </p:cNvSpPr>
          <p:nvPr/>
        </p:nvSpPr>
        <p:spPr bwMode="auto">
          <a:xfrm>
            <a:off x="1498448" y="2242697"/>
            <a:ext cx="1132478" cy="7186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Radiology report</a:t>
            </a:r>
          </a:p>
        </p:txBody>
      </p:sp>
      <p:sp>
        <p:nvSpPr>
          <p:cNvPr id="20" name="Document">
            <a:extLst>
              <a:ext uri="{FF2B5EF4-FFF2-40B4-BE49-F238E27FC236}">
                <a16:creationId xmlns:a16="http://schemas.microsoft.com/office/drawing/2014/main" id="{618D8C93-7EDE-4C09-ADC0-567ED8E1F9A3}"/>
              </a:ext>
            </a:extLst>
          </p:cNvPr>
          <p:cNvSpPr>
            <a:spLocks noEditPoints="1" noChangeArrowheads="1"/>
          </p:cNvSpPr>
          <p:nvPr/>
        </p:nvSpPr>
        <p:spPr bwMode="auto">
          <a:xfrm>
            <a:off x="1474469" y="3142584"/>
            <a:ext cx="1156457" cy="7186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Discharge Summary</a:t>
            </a:r>
          </a:p>
        </p:txBody>
      </p:sp>
      <p:sp>
        <p:nvSpPr>
          <p:cNvPr id="21" name="Document">
            <a:extLst>
              <a:ext uri="{FF2B5EF4-FFF2-40B4-BE49-F238E27FC236}">
                <a16:creationId xmlns:a16="http://schemas.microsoft.com/office/drawing/2014/main" id="{A1349F0D-0AB7-4517-AB5B-F2BA3F2CC747}"/>
              </a:ext>
            </a:extLst>
          </p:cNvPr>
          <p:cNvSpPr>
            <a:spLocks noEditPoints="1" noChangeArrowheads="1"/>
          </p:cNvSpPr>
          <p:nvPr/>
        </p:nvSpPr>
        <p:spPr bwMode="auto">
          <a:xfrm>
            <a:off x="1498448" y="4086604"/>
            <a:ext cx="1132478" cy="7186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History &amp; Physical</a:t>
            </a:r>
          </a:p>
        </p:txBody>
      </p:sp>
      <p:sp>
        <p:nvSpPr>
          <p:cNvPr id="22" name="Document">
            <a:extLst>
              <a:ext uri="{FF2B5EF4-FFF2-40B4-BE49-F238E27FC236}">
                <a16:creationId xmlns:a16="http://schemas.microsoft.com/office/drawing/2014/main" id="{4F50A549-ABCE-4C3E-8045-240AE9BE200E}"/>
              </a:ext>
            </a:extLst>
          </p:cNvPr>
          <p:cNvSpPr>
            <a:spLocks noEditPoints="1" noChangeArrowheads="1"/>
          </p:cNvSpPr>
          <p:nvPr/>
        </p:nvSpPr>
        <p:spPr bwMode="auto">
          <a:xfrm>
            <a:off x="1454978" y="5055325"/>
            <a:ext cx="1171459" cy="7689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Pathology Note</a:t>
            </a:r>
          </a:p>
        </p:txBody>
      </p:sp>
      <p:sp>
        <p:nvSpPr>
          <p:cNvPr id="23" name="TextBox 22">
            <a:extLst>
              <a:ext uri="{FF2B5EF4-FFF2-40B4-BE49-F238E27FC236}">
                <a16:creationId xmlns:a16="http://schemas.microsoft.com/office/drawing/2014/main" id="{24821DF0-6400-4F94-85BD-98510189D439}"/>
              </a:ext>
            </a:extLst>
          </p:cNvPr>
          <p:cNvSpPr txBox="1"/>
          <p:nvPr/>
        </p:nvSpPr>
        <p:spPr>
          <a:xfrm>
            <a:off x="853125" y="1280845"/>
            <a:ext cx="2314628" cy="646331"/>
          </a:xfrm>
          <a:prstGeom prst="rect">
            <a:avLst/>
          </a:prstGeom>
          <a:noFill/>
          <a:ln>
            <a:noFill/>
          </a:ln>
        </p:spPr>
        <p:txBody>
          <a:bodyPr wrap="square" rtlCol="0">
            <a:spAutoFit/>
          </a:bodyPr>
          <a:lstStyle/>
          <a:p>
            <a:pPr algn="ctr"/>
            <a:r>
              <a:rPr lang="en-US" dirty="0"/>
              <a:t>Unstructured Clinical Narratives</a:t>
            </a:r>
          </a:p>
        </p:txBody>
      </p:sp>
      <p:sp>
        <p:nvSpPr>
          <p:cNvPr id="24" name="TextBox 23">
            <a:extLst>
              <a:ext uri="{FF2B5EF4-FFF2-40B4-BE49-F238E27FC236}">
                <a16:creationId xmlns:a16="http://schemas.microsoft.com/office/drawing/2014/main" id="{C68F713A-A728-4501-8803-CDC6F9D18465}"/>
              </a:ext>
            </a:extLst>
          </p:cNvPr>
          <p:cNvSpPr txBox="1"/>
          <p:nvPr/>
        </p:nvSpPr>
        <p:spPr>
          <a:xfrm>
            <a:off x="3381888" y="3307833"/>
            <a:ext cx="1247436" cy="646331"/>
          </a:xfrm>
          <a:prstGeom prst="rect">
            <a:avLst/>
          </a:prstGeom>
          <a:noFill/>
          <a:ln>
            <a:noFill/>
          </a:ln>
        </p:spPr>
        <p:txBody>
          <a:bodyPr wrap="square" rtlCol="0">
            <a:spAutoFit/>
          </a:bodyPr>
          <a:lstStyle/>
          <a:p>
            <a:pPr algn="ctr"/>
            <a:r>
              <a:rPr lang="en-US" dirty="0"/>
              <a:t>Structured Data</a:t>
            </a:r>
          </a:p>
        </p:txBody>
      </p:sp>
      <p:sp>
        <p:nvSpPr>
          <p:cNvPr id="25" name="Plus Sign 24">
            <a:extLst>
              <a:ext uri="{FF2B5EF4-FFF2-40B4-BE49-F238E27FC236}">
                <a16:creationId xmlns:a16="http://schemas.microsoft.com/office/drawing/2014/main" id="{93764CD3-1E8E-4892-BDD9-69540259E29E}"/>
              </a:ext>
            </a:extLst>
          </p:cNvPr>
          <p:cNvSpPr/>
          <p:nvPr/>
        </p:nvSpPr>
        <p:spPr>
          <a:xfrm>
            <a:off x="2866258" y="3501916"/>
            <a:ext cx="398721" cy="34024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296B875-00ED-4F40-8381-14D8FE3A81F9}"/>
              </a:ext>
            </a:extLst>
          </p:cNvPr>
          <p:cNvSpPr/>
          <p:nvPr/>
        </p:nvSpPr>
        <p:spPr>
          <a:xfrm>
            <a:off x="763570" y="1103522"/>
            <a:ext cx="4138367" cy="4929817"/>
          </a:xfrm>
          <a:prstGeom prst="rect">
            <a:avLst/>
          </a:prstGeom>
          <a:noFill/>
          <a:ln>
            <a:solidFill>
              <a:srgbClr val="5AA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4AA22E9-56A2-4D1E-A276-3FA2F33BA008}"/>
              </a:ext>
            </a:extLst>
          </p:cNvPr>
          <p:cNvPicPr>
            <a:picLocks noChangeAspect="1"/>
          </p:cNvPicPr>
          <p:nvPr/>
        </p:nvPicPr>
        <p:blipFill>
          <a:blip r:embed="rId3"/>
          <a:stretch>
            <a:fillRect/>
          </a:stretch>
        </p:blipFill>
        <p:spPr>
          <a:xfrm>
            <a:off x="6698607" y="1307676"/>
            <a:ext cx="5046765" cy="4029959"/>
          </a:xfrm>
          <a:prstGeom prst="rect">
            <a:avLst/>
          </a:prstGeom>
        </p:spPr>
      </p:pic>
    </p:spTree>
    <p:extLst>
      <p:ext uri="{BB962C8B-B14F-4D97-AF65-F5344CB8AC3E}">
        <p14:creationId xmlns:p14="http://schemas.microsoft.com/office/powerpoint/2010/main" val="38636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21719"/>
            <a:ext cx="10364451" cy="593595"/>
          </a:xfrm>
        </p:spPr>
        <p:txBody>
          <a:bodyPr>
            <a:noAutofit/>
          </a:bodyPr>
          <a:lstStyle/>
          <a:p>
            <a:r>
              <a:rPr lang="en-US" dirty="0"/>
              <a:t>Semantic Frames</a:t>
            </a:r>
          </a:p>
        </p:txBody>
      </p:sp>
      <p:sp>
        <p:nvSpPr>
          <p:cNvPr id="5" name="TextBox 4"/>
          <p:cNvSpPr txBox="1"/>
          <p:nvPr/>
        </p:nvSpPr>
        <p:spPr>
          <a:xfrm>
            <a:off x="6654674" y="5729998"/>
            <a:ext cx="5015284" cy="954107"/>
          </a:xfrm>
          <a:prstGeom prst="rect">
            <a:avLst/>
          </a:prstGeom>
          <a:noFill/>
        </p:spPr>
        <p:txBody>
          <a:bodyPr wrap="none" rtlCol="0">
            <a:spAutoFit/>
          </a:bodyPr>
          <a:lstStyle/>
          <a:p>
            <a:r>
              <a:rPr lang="en-US" sz="2800" dirty="0"/>
              <a:t>		Semantic Frames</a:t>
            </a:r>
          </a:p>
          <a:p>
            <a:r>
              <a:rPr lang="en-US" sz="2800" dirty="0"/>
              <a:t>(Structured Data Representation)</a:t>
            </a:r>
          </a:p>
        </p:txBody>
      </p:sp>
      <p:cxnSp>
        <p:nvCxnSpPr>
          <p:cNvPr id="7" name="Straight Arrow Connector 6"/>
          <p:cNvCxnSpPr/>
          <p:nvPr/>
        </p:nvCxnSpPr>
        <p:spPr>
          <a:xfrm>
            <a:off x="5297207" y="3501916"/>
            <a:ext cx="1063255" cy="0"/>
          </a:xfrm>
          <a:prstGeom prst="straightConnector1">
            <a:avLst/>
          </a:prstGeom>
          <a:ln>
            <a:solidFill>
              <a:schemeClr val="tx1"/>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1FFB5AA1-00F0-4587-B69A-9BCECB3CF72D}"/>
              </a:ext>
            </a:extLst>
          </p:cNvPr>
          <p:cNvSpPr txBox="1"/>
          <p:nvPr/>
        </p:nvSpPr>
        <p:spPr>
          <a:xfrm>
            <a:off x="1027616" y="6107157"/>
            <a:ext cx="3960893" cy="523220"/>
          </a:xfrm>
          <a:prstGeom prst="rect">
            <a:avLst/>
          </a:prstGeom>
          <a:noFill/>
        </p:spPr>
        <p:txBody>
          <a:bodyPr wrap="none" rtlCol="0">
            <a:spAutoFit/>
          </a:bodyPr>
          <a:lstStyle/>
          <a:p>
            <a:r>
              <a:rPr lang="en-US" sz="2800" dirty="0"/>
              <a:t>Electronic Medical Record</a:t>
            </a:r>
          </a:p>
        </p:txBody>
      </p:sp>
      <p:sp>
        <p:nvSpPr>
          <p:cNvPr id="19" name="Document">
            <a:extLst>
              <a:ext uri="{FF2B5EF4-FFF2-40B4-BE49-F238E27FC236}">
                <a16:creationId xmlns:a16="http://schemas.microsoft.com/office/drawing/2014/main" id="{5775DD87-4A3B-4FB1-A8C9-D885C184C783}"/>
              </a:ext>
            </a:extLst>
          </p:cNvPr>
          <p:cNvSpPr>
            <a:spLocks noEditPoints="1" noChangeArrowheads="1"/>
          </p:cNvSpPr>
          <p:nvPr/>
        </p:nvSpPr>
        <p:spPr bwMode="auto">
          <a:xfrm>
            <a:off x="1498448" y="2242697"/>
            <a:ext cx="1132478" cy="7186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Radiology report</a:t>
            </a:r>
          </a:p>
        </p:txBody>
      </p:sp>
      <p:sp>
        <p:nvSpPr>
          <p:cNvPr id="20" name="Document">
            <a:extLst>
              <a:ext uri="{FF2B5EF4-FFF2-40B4-BE49-F238E27FC236}">
                <a16:creationId xmlns:a16="http://schemas.microsoft.com/office/drawing/2014/main" id="{618D8C93-7EDE-4C09-ADC0-567ED8E1F9A3}"/>
              </a:ext>
            </a:extLst>
          </p:cNvPr>
          <p:cNvSpPr>
            <a:spLocks noEditPoints="1" noChangeArrowheads="1"/>
          </p:cNvSpPr>
          <p:nvPr/>
        </p:nvSpPr>
        <p:spPr bwMode="auto">
          <a:xfrm>
            <a:off x="1474469" y="3142584"/>
            <a:ext cx="1156457" cy="7186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Discharge Summary</a:t>
            </a:r>
          </a:p>
        </p:txBody>
      </p:sp>
      <p:sp>
        <p:nvSpPr>
          <p:cNvPr id="21" name="Document">
            <a:extLst>
              <a:ext uri="{FF2B5EF4-FFF2-40B4-BE49-F238E27FC236}">
                <a16:creationId xmlns:a16="http://schemas.microsoft.com/office/drawing/2014/main" id="{A1349F0D-0AB7-4517-AB5B-F2BA3F2CC747}"/>
              </a:ext>
            </a:extLst>
          </p:cNvPr>
          <p:cNvSpPr>
            <a:spLocks noEditPoints="1" noChangeArrowheads="1"/>
          </p:cNvSpPr>
          <p:nvPr/>
        </p:nvSpPr>
        <p:spPr bwMode="auto">
          <a:xfrm>
            <a:off x="1498448" y="4086604"/>
            <a:ext cx="1132478" cy="7186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History &amp; Physical</a:t>
            </a:r>
          </a:p>
        </p:txBody>
      </p:sp>
      <p:sp>
        <p:nvSpPr>
          <p:cNvPr id="22" name="Document">
            <a:extLst>
              <a:ext uri="{FF2B5EF4-FFF2-40B4-BE49-F238E27FC236}">
                <a16:creationId xmlns:a16="http://schemas.microsoft.com/office/drawing/2014/main" id="{4F50A549-ABCE-4C3E-8045-240AE9BE200E}"/>
              </a:ext>
            </a:extLst>
          </p:cNvPr>
          <p:cNvSpPr>
            <a:spLocks noEditPoints="1" noChangeArrowheads="1"/>
          </p:cNvSpPr>
          <p:nvPr/>
        </p:nvSpPr>
        <p:spPr bwMode="auto">
          <a:xfrm>
            <a:off x="1454978" y="5055325"/>
            <a:ext cx="1171459" cy="7689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dirty="0">
                <a:solidFill>
                  <a:schemeClr val="tx1"/>
                </a:solidFill>
              </a:rPr>
              <a:t>Pathology Note</a:t>
            </a:r>
          </a:p>
        </p:txBody>
      </p:sp>
      <p:sp>
        <p:nvSpPr>
          <p:cNvPr id="23" name="TextBox 22">
            <a:extLst>
              <a:ext uri="{FF2B5EF4-FFF2-40B4-BE49-F238E27FC236}">
                <a16:creationId xmlns:a16="http://schemas.microsoft.com/office/drawing/2014/main" id="{24821DF0-6400-4F94-85BD-98510189D439}"/>
              </a:ext>
            </a:extLst>
          </p:cNvPr>
          <p:cNvSpPr txBox="1"/>
          <p:nvPr/>
        </p:nvSpPr>
        <p:spPr>
          <a:xfrm>
            <a:off x="853125" y="1280845"/>
            <a:ext cx="2314628" cy="646331"/>
          </a:xfrm>
          <a:prstGeom prst="rect">
            <a:avLst/>
          </a:prstGeom>
          <a:noFill/>
          <a:ln>
            <a:noFill/>
          </a:ln>
        </p:spPr>
        <p:txBody>
          <a:bodyPr wrap="square" rtlCol="0">
            <a:spAutoFit/>
          </a:bodyPr>
          <a:lstStyle/>
          <a:p>
            <a:pPr algn="ctr"/>
            <a:r>
              <a:rPr lang="en-US" dirty="0"/>
              <a:t>Unstructured Clinical Narratives</a:t>
            </a:r>
          </a:p>
        </p:txBody>
      </p:sp>
      <p:sp>
        <p:nvSpPr>
          <p:cNvPr id="24" name="TextBox 23">
            <a:extLst>
              <a:ext uri="{FF2B5EF4-FFF2-40B4-BE49-F238E27FC236}">
                <a16:creationId xmlns:a16="http://schemas.microsoft.com/office/drawing/2014/main" id="{C68F713A-A728-4501-8803-CDC6F9D18465}"/>
              </a:ext>
            </a:extLst>
          </p:cNvPr>
          <p:cNvSpPr txBox="1"/>
          <p:nvPr/>
        </p:nvSpPr>
        <p:spPr>
          <a:xfrm>
            <a:off x="3381888" y="3307833"/>
            <a:ext cx="1247436" cy="646331"/>
          </a:xfrm>
          <a:prstGeom prst="rect">
            <a:avLst/>
          </a:prstGeom>
          <a:noFill/>
          <a:ln>
            <a:noFill/>
          </a:ln>
        </p:spPr>
        <p:txBody>
          <a:bodyPr wrap="square" rtlCol="0">
            <a:spAutoFit/>
          </a:bodyPr>
          <a:lstStyle/>
          <a:p>
            <a:pPr algn="ctr"/>
            <a:r>
              <a:rPr lang="en-US" dirty="0"/>
              <a:t>Structured Data</a:t>
            </a:r>
          </a:p>
        </p:txBody>
      </p:sp>
      <p:sp>
        <p:nvSpPr>
          <p:cNvPr id="25" name="Plus Sign 24">
            <a:extLst>
              <a:ext uri="{FF2B5EF4-FFF2-40B4-BE49-F238E27FC236}">
                <a16:creationId xmlns:a16="http://schemas.microsoft.com/office/drawing/2014/main" id="{93764CD3-1E8E-4892-BDD9-69540259E29E}"/>
              </a:ext>
            </a:extLst>
          </p:cNvPr>
          <p:cNvSpPr/>
          <p:nvPr/>
        </p:nvSpPr>
        <p:spPr>
          <a:xfrm>
            <a:off x="2866258" y="3501916"/>
            <a:ext cx="398721" cy="34024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296B875-00ED-4F40-8381-14D8FE3A81F9}"/>
              </a:ext>
            </a:extLst>
          </p:cNvPr>
          <p:cNvSpPr/>
          <p:nvPr/>
        </p:nvSpPr>
        <p:spPr>
          <a:xfrm>
            <a:off x="763570" y="1103522"/>
            <a:ext cx="4138367" cy="4929817"/>
          </a:xfrm>
          <a:prstGeom prst="rect">
            <a:avLst/>
          </a:prstGeom>
          <a:noFill/>
          <a:ln>
            <a:solidFill>
              <a:srgbClr val="5AA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4AA22E9-56A2-4D1E-A276-3FA2F33BA008}"/>
              </a:ext>
            </a:extLst>
          </p:cNvPr>
          <p:cNvPicPr>
            <a:picLocks noChangeAspect="1"/>
          </p:cNvPicPr>
          <p:nvPr/>
        </p:nvPicPr>
        <p:blipFill>
          <a:blip r:embed="rId3"/>
          <a:stretch>
            <a:fillRect/>
          </a:stretch>
        </p:blipFill>
        <p:spPr>
          <a:xfrm>
            <a:off x="6698607" y="1307676"/>
            <a:ext cx="5046765" cy="4029959"/>
          </a:xfrm>
          <a:prstGeom prst="rect">
            <a:avLst/>
          </a:prstGeom>
        </p:spPr>
      </p:pic>
    </p:spTree>
    <p:extLst>
      <p:ext uri="{BB962C8B-B14F-4D97-AF65-F5344CB8AC3E}">
        <p14:creationId xmlns:p14="http://schemas.microsoft.com/office/powerpoint/2010/main" val="2564604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60A18C-3BA5-4D29-B3A2-F300775B609A}"/>
              </a:ext>
            </a:extLst>
          </p:cNvPr>
          <p:cNvSpPr>
            <a:spLocks noGrp="1"/>
          </p:cNvSpPr>
          <p:nvPr>
            <p:ph idx="1"/>
          </p:nvPr>
        </p:nvSpPr>
        <p:spPr/>
        <p:txBody>
          <a:bodyPr/>
          <a:lstStyle/>
          <a:p>
            <a:r>
              <a:rPr lang="en-US" dirty="0"/>
              <a:t>Roberts, Kirk, and Dina </a:t>
            </a:r>
            <a:r>
              <a:rPr lang="en-US" dirty="0" err="1"/>
              <a:t>Demner-Fushman</a:t>
            </a:r>
            <a:r>
              <a:rPr lang="en-US" dirty="0"/>
              <a:t>. "Toward a Natural Language Interface for EHR Questions." </a:t>
            </a:r>
            <a:r>
              <a:rPr lang="en-US" i="1" dirty="0"/>
              <a:t>AMIA Summits on Translational Science Proceedings</a:t>
            </a:r>
            <a:r>
              <a:rPr lang="en-US" dirty="0"/>
              <a:t> 2015 (2015): 157.</a:t>
            </a:r>
          </a:p>
          <a:p>
            <a:r>
              <a:rPr lang="en-US" dirty="0"/>
              <a:t>Gu, </a:t>
            </a:r>
            <a:r>
              <a:rPr lang="en-US" dirty="0" err="1"/>
              <a:t>Jiatao</a:t>
            </a:r>
            <a:r>
              <a:rPr lang="en-US" dirty="0"/>
              <a:t>, et al. "Incorporating copying mechanism in sequence-to-sequence learning." </a:t>
            </a:r>
            <a:r>
              <a:rPr lang="en-US" dirty="0" err="1"/>
              <a:t>arXiv</a:t>
            </a:r>
            <a:r>
              <a:rPr lang="en-US" dirty="0"/>
              <a:t> preprint arXiv:1603.06393 (2016) </a:t>
            </a:r>
          </a:p>
        </p:txBody>
      </p:sp>
      <p:sp>
        <p:nvSpPr>
          <p:cNvPr id="3" name="Title 2">
            <a:extLst>
              <a:ext uri="{FF2B5EF4-FFF2-40B4-BE49-F238E27FC236}">
                <a16:creationId xmlns:a16="http://schemas.microsoft.com/office/drawing/2014/main" id="{BDF43310-F44B-4E22-AE31-8BCE8BFAAE47}"/>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403761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89823"/>
            <a:ext cx="10364451" cy="657390"/>
          </a:xfrm>
        </p:spPr>
        <p:txBody>
          <a:bodyPr>
            <a:normAutofit/>
          </a:bodyPr>
          <a:lstStyle/>
          <a:p>
            <a:r>
              <a:rPr lang="en-US" dirty="0"/>
              <a:t>Semantic Frames</a:t>
            </a:r>
          </a:p>
        </p:txBody>
      </p:sp>
      <p:sp>
        <p:nvSpPr>
          <p:cNvPr id="3" name="Content Placeholder 2"/>
          <p:cNvSpPr>
            <a:spLocks noGrp="1"/>
          </p:cNvSpPr>
          <p:nvPr>
            <p:ph idx="1"/>
          </p:nvPr>
        </p:nvSpPr>
        <p:spPr>
          <a:xfrm>
            <a:off x="913773" y="1144347"/>
            <a:ext cx="10452431" cy="3424107"/>
          </a:xfrm>
        </p:spPr>
        <p:txBody>
          <a:bodyPr>
            <a:normAutofit/>
          </a:bodyPr>
          <a:lstStyle/>
          <a:p>
            <a:r>
              <a:rPr lang="en-US" dirty="0"/>
              <a:t>Represent EMR data using semantic frame representation </a:t>
            </a:r>
          </a:p>
          <a:p>
            <a:pPr marL="0" indent="0">
              <a:buNone/>
            </a:pPr>
            <a:r>
              <a:rPr lang="en-US" dirty="0"/>
              <a:t>   (entities, events, relations)</a:t>
            </a:r>
          </a:p>
          <a:p>
            <a:pPr marL="0" indent="0">
              <a:buNone/>
            </a:pPr>
            <a:endParaRPr lang="en-US" dirty="0"/>
          </a:p>
        </p:txBody>
      </p:sp>
      <p:sp>
        <p:nvSpPr>
          <p:cNvPr id="5" name="TextBox 4"/>
          <p:cNvSpPr txBox="1"/>
          <p:nvPr/>
        </p:nvSpPr>
        <p:spPr>
          <a:xfrm>
            <a:off x="913149" y="3152253"/>
            <a:ext cx="3828972" cy="1754326"/>
          </a:xfrm>
          <a:prstGeom prst="rect">
            <a:avLst/>
          </a:prstGeom>
          <a:noFill/>
        </p:spPr>
        <p:txBody>
          <a:bodyPr wrap="square" rtlCol="0">
            <a:spAutoFit/>
          </a:bodyPr>
          <a:lstStyle/>
          <a:p>
            <a:r>
              <a:rPr lang="en-US" b="1" dirty="0"/>
              <a:t>15_3778 | </a:t>
            </a:r>
            <a:r>
              <a:rPr lang="en-US" b="1" dirty="0" err="1"/>
              <a:t>NoteID</a:t>
            </a:r>
            <a:r>
              <a:rPr lang="en-US" b="1" dirty="0"/>
              <a:t> 125 | 2012-07-09 | Nephrology</a:t>
            </a:r>
            <a:endParaRPr lang="en-US" dirty="0"/>
          </a:p>
          <a:p>
            <a:endParaRPr lang="en-US" dirty="0"/>
          </a:p>
          <a:p>
            <a:r>
              <a:rPr lang="en-US" dirty="0"/>
              <a:t>Review of patient's allergies indicates:</a:t>
            </a:r>
          </a:p>
          <a:p>
            <a:r>
              <a:rPr lang="en-US" dirty="0"/>
              <a:t>Labetalol               Swelling</a:t>
            </a:r>
          </a:p>
          <a:p>
            <a:endParaRPr lang="en-US" dirty="0"/>
          </a:p>
        </p:txBody>
      </p:sp>
      <p:sp>
        <p:nvSpPr>
          <p:cNvPr id="6" name="Rectangle 5"/>
          <p:cNvSpPr/>
          <p:nvPr/>
        </p:nvSpPr>
        <p:spPr>
          <a:xfrm>
            <a:off x="776177" y="2796363"/>
            <a:ext cx="4221125" cy="23391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305647" y="3817088"/>
            <a:ext cx="1063255" cy="0"/>
          </a:xfrm>
          <a:prstGeom prst="straightConnector1">
            <a:avLst/>
          </a:prstGeom>
          <a:ln>
            <a:solidFill>
              <a:schemeClr val="tx1"/>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448361" y="6038233"/>
            <a:ext cx="4758547" cy="523220"/>
          </a:xfrm>
          <a:prstGeom prst="rect">
            <a:avLst/>
          </a:prstGeom>
          <a:noFill/>
        </p:spPr>
        <p:txBody>
          <a:bodyPr wrap="none" rtlCol="0">
            <a:spAutoFit/>
          </a:bodyPr>
          <a:lstStyle/>
          <a:p>
            <a:r>
              <a:rPr lang="en-US" sz="2800" dirty="0"/>
              <a:t>Electronic Medical Record Note</a:t>
            </a:r>
          </a:p>
        </p:txBody>
      </p:sp>
      <p:sp>
        <p:nvSpPr>
          <p:cNvPr id="9" name="TextBox 8"/>
          <p:cNvSpPr txBox="1"/>
          <p:nvPr/>
        </p:nvSpPr>
        <p:spPr>
          <a:xfrm>
            <a:off x="7892932" y="6212629"/>
            <a:ext cx="2668231" cy="523220"/>
          </a:xfrm>
          <a:prstGeom prst="rect">
            <a:avLst/>
          </a:prstGeom>
          <a:noFill/>
        </p:spPr>
        <p:txBody>
          <a:bodyPr wrap="none" rtlCol="0">
            <a:spAutoFit/>
          </a:bodyPr>
          <a:lstStyle/>
          <a:p>
            <a:r>
              <a:rPr lang="en-US" sz="2800" dirty="0"/>
              <a:t>Semantic Frames</a:t>
            </a:r>
          </a:p>
        </p:txBody>
      </p:sp>
      <p:sp>
        <p:nvSpPr>
          <p:cNvPr id="28" name="TextBox 26">
            <a:extLst>
              <a:ext uri="{FF2B5EF4-FFF2-40B4-BE49-F238E27FC236}">
                <a16:creationId xmlns:a16="http://schemas.microsoft.com/office/drawing/2014/main" id="{C4949E6F-BA3B-473F-8D9E-2763AAD9B543}"/>
              </a:ext>
            </a:extLst>
          </p:cNvPr>
          <p:cNvSpPr txBox="1"/>
          <p:nvPr/>
        </p:nvSpPr>
        <p:spPr>
          <a:xfrm>
            <a:off x="6772946" y="2242311"/>
            <a:ext cx="2578444" cy="3970318"/>
          </a:xfrm>
          <a:prstGeom prst="rect">
            <a:avLst/>
          </a:prstGeom>
          <a:solidFill>
            <a:schemeClr val="bg2"/>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cap="small" dirty="0" err="1">
                <a:solidFill>
                  <a:srgbClr val="FFFF00"/>
                </a:solidFill>
                <a:latin typeface="Courier New" panose="02070309020205020404" pitchFamily="49" charset="0"/>
                <a:cs typeface="Courier New" panose="02070309020205020404" pitchFamily="49" charset="0"/>
              </a:rPr>
              <a:t>MedicationEvent</a:t>
            </a:r>
            <a:endParaRPr lang="en-US" sz="1400" b="1" cap="small" dirty="0">
              <a:solidFill>
                <a:srgbClr val="FFFF00"/>
              </a:solidFill>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b="1" cap="small" dirty="0">
                <a:latin typeface="Courier New" panose="02070309020205020404" pitchFamily="49" charset="0"/>
                <a:cs typeface="Courier New" panose="02070309020205020404" pitchFamily="49" charset="0"/>
              </a:rPr>
              <a:t>Encounter</a:t>
            </a:r>
          </a:p>
          <a:p>
            <a:pPr marL="285750" indent="-285750">
              <a:buFont typeface="Arial" panose="020B0604020202020204" pitchFamily="34" charset="0"/>
              <a:buChar char="•"/>
            </a:pPr>
            <a:r>
              <a:rPr lang="en-US" sz="1400" b="1" cap="small" dirty="0">
                <a:solidFill>
                  <a:srgbClr val="F58BF0"/>
                </a:solidFill>
                <a:latin typeface="Courier New" panose="02070309020205020404" pitchFamily="49" charset="0"/>
                <a:cs typeface="Courier New" panose="02070309020205020404" pitchFamily="49" charset="0"/>
              </a:rPr>
              <a:t>Medication</a:t>
            </a:r>
            <a:r>
              <a:rPr lang="en-US" sz="1400" cap="small" dirty="0">
                <a:solidFill>
                  <a:srgbClr val="F58BF0"/>
                </a:solidFill>
                <a:latin typeface="Courier New" panose="02070309020205020404" pitchFamily="49" charset="0"/>
                <a:cs typeface="Courier New" panose="02070309020205020404" pitchFamily="49" charset="0"/>
              </a:rPr>
              <a:t> = “</a:t>
            </a:r>
            <a:r>
              <a:rPr lang="en-US" sz="1400" dirty="0">
                <a:solidFill>
                  <a:srgbClr val="F58BF0"/>
                </a:solidFill>
              </a:rPr>
              <a:t>Labetalol</a:t>
            </a:r>
            <a:r>
              <a:rPr lang="en-US" sz="1400" i="1" cap="small" dirty="0">
                <a:solidFill>
                  <a:srgbClr val="F58BF0"/>
                </a:solidFill>
                <a:latin typeface="Courier New" panose="02070309020205020404" pitchFamily="49" charset="0"/>
                <a:cs typeface="Courier New" panose="02070309020205020404" pitchFamily="49" charset="0"/>
              </a:rPr>
              <a:t>”</a:t>
            </a:r>
            <a:endParaRPr lang="en-US" sz="1400" b="1" i="1" cap="small" dirty="0">
              <a:solidFill>
                <a:srgbClr val="F58BF0"/>
              </a:solidFill>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CUI = </a:t>
            </a:r>
            <a:r>
              <a:rPr lang="en-US" sz="1400" dirty="0"/>
              <a:t>C0022860</a:t>
            </a: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Indication</a:t>
            </a: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Strength</a:t>
            </a: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Route</a:t>
            </a: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Formulation</a:t>
            </a: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Sig</a:t>
            </a: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DailyMaxDosage</a:t>
            </a:r>
            <a:endParaRPr lang="en-US" sz="1400" cap="small"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Setting</a:t>
            </a: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OrderType</a:t>
            </a:r>
            <a:r>
              <a:rPr lang="en-US" sz="1400" cap="small" dirty="0">
                <a:latin typeface="Courier New" panose="02070309020205020404" pitchFamily="49" charset="0"/>
                <a:cs typeface="Courier New" panose="02070309020205020404" pitchFamily="49" charset="0"/>
              </a:rPr>
              <a:t> (single admin, prn, routine)</a:t>
            </a: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StartTime</a:t>
            </a:r>
            <a:endParaRPr lang="en-US" sz="1400" cap="small"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EndTime</a:t>
            </a:r>
            <a:endParaRPr lang="en-US" sz="1400" cap="small"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NegationFlag</a:t>
            </a:r>
            <a:r>
              <a:rPr lang="en-US" sz="1400" cap="small" dirty="0">
                <a:latin typeface="Courier New" panose="02070309020205020404" pitchFamily="49" charset="0"/>
                <a:cs typeface="Courier New" panose="02070309020205020404" pitchFamily="49" charset="0"/>
              </a:rPr>
              <a:t> = N</a:t>
            </a: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HypotheticalFlag</a:t>
            </a:r>
            <a:r>
              <a:rPr lang="en-US" sz="1400" cap="small" dirty="0">
                <a:latin typeface="Courier New" panose="02070309020205020404" pitchFamily="49" charset="0"/>
                <a:cs typeface="Courier New" panose="02070309020205020404" pitchFamily="49" charset="0"/>
              </a:rPr>
              <a:t> = Y</a:t>
            </a: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Adherence</a:t>
            </a:r>
          </a:p>
        </p:txBody>
      </p:sp>
      <p:sp>
        <p:nvSpPr>
          <p:cNvPr id="30" name="TextBox 28">
            <a:extLst>
              <a:ext uri="{FF2B5EF4-FFF2-40B4-BE49-F238E27FC236}">
                <a16:creationId xmlns:a16="http://schemas.microsoft.com/office/drawing/2014/main" id="{2B5A97D4-5308-4F4C-822B-F5AAF9BE7C1D}"/>
              </a:ext>
            </a:extLst>
          </p:cNvPr>
          <p:cNvSpPr txBox="1"/>
          <p:nvPr/>
        </p:nvSpPr>
        <p:spPr>
          <a:xfrm>
            <a:off x="9517477" y="2284604"/>
            <a:ext cx="2441020" cy="2462213"/>
          </a:xfrm>
          <a:prstGeom prst="rect">
            <a:avLst/>
          </a:prstGeom>
          <a:solidFill>
            <a:schemeClr val="bg2"/>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cap="small" dirty="0" err="1">
                <a:solidFill>
                  <a:srgbClr val="FFFF00"/>
                </a:solidFill>
                <a:latin typeface="Courier New" panose="02070309020205020404" pitchFamily="49" charset="0"/>
                <a:cs typeface="Courier New" panose="02070309020205020404" pitchFamily="49" charset="0"/>
              </a:rPr>
              <a:t>SymptomEvent</a:t>
            </a:r>
            <a:endParaRPr lang="en-US" sz="1400" b="1" cap="small" dirty="0">
              <a:solidFill>
                <a:srgbClr val="FFFF00"/>
              </a:solidFill>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b="1" cap="small" dirty="0">
                <a:latin typeface="Courier New" panose="02070309020205020404" pitchFamily="49" charset="0"/>
                <a:cs typeface="Courier New" panose="02070309020205020404" pitchFamily="49" charset="0"/>
              </a:rPr>
              <a:t>Encounter</a:t>
            </a:r>
          </a:p>
          <a:p>
            <a:pPr marL="285750" indent="-285750">
              <a:buFont typeface="Arial" panose="020B0604020202020204" pitchFamily="34" charset="0"/>
              <a:buChar char="•"/>
            </a:pPr>
            <a:r>
              <a:rPr lang="en-US" sz="1400" b="1" cap="small" dirty="0">
                <a:solidFill>
                  <a:srgbClr val="F58BF0"/>
                </a:solidFill>
                <a:latin typeface="Courier New" panose="02070309020205020404" pitchFamily="49" charset="0"/>
                <a:cs typeface="Courier New" panose="02070309020205020404" pitchFamily="49" charset="0"/>
              </a:rPr>
              <a:t>Symptom</a:t>
            </a:r>
            <a:r>
              <a:rPr lang="en-US" sz="1400" cap="small" dirty="0">
                <a:solidFill>
                  <a:srgbClr val="F58BF0"/>
                </a:solidFill>
                <a:latin typeface="Courier New" panose="02070309020205020404" pitchFamily="49" charset="0"/>
                <a:cs typeface="Courier New" panose="02070309020205020404" pitchFamily="49" charset="0"/>
              </a:rPr>
              <a:t> = “</a:t>
            </a:r>
            <a:r>
              <a:rPr lang="en-US" sz="1400" dirty="0">
                <a:solidFill>
                  <a:srgbClr val="F58BF0"/>
                </a:solidFill>
              </a:rPr>
              <a:t>Swelling</a:t>
            </a:r>
            <a:r>
              <a:rPr lang="en-US" sz="1400" i="1" cap="small" dirty="0">
                <a:solidFill>
                  <a:srgbClr val="F58BF0"/>
                </a:solidFill>
                <a:latin typeface="Courier New" panose="02070309020205020404" pitchFamily="49" charset="0"/>
                <a:cs typeface="Courier New" panose="02070309020205020404" pitchFamily="49" charset="0"/>
              </a:rPr>
              <a:t>”</a:t>
            </a:r>
            <a:endParaRPr lang="en-US" sz="1400" b="1" i="1" cap="small" dirty="0">
              <a:solidFill>
                <a:srgbClr val="F58BF0"/>
              </a:solidFill>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CUI = </a:t>
            </a:r>
            <a:r>
              <a:rPr lang="en-US" sz="1400" dirty="0"/>
              <a:t>C0038999</a:t>
            </a:r>
            <a:endParaRPr lang="en-US" sz="1400" cap="small"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BodyLocation</a:t>
            </a:r>
            <a:endParaRPr lang="en-US" sz="1400" cap="small"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DateOfSymptomOnset</a:t>
            </a:r>
            <a:endParaRPr lang="en-US" sz="1400" cap="small"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Duration</a:t>
            </a: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Frequency</a:t>
            </a:r>
          </a:p>
          <a:p>
            <a:pPr marL="285750" indent="-285750">
              <a:buFont typeface="Arial" panose="020B0604020202020204" pitchFamily="34" charset="0"/>
              <a:buChar char="•"/>
            </a:pPr>
            <a:r>
              <a:rPr lang="en-US" sz="1400" cap="small" dirty="0">
                <a:latin typeface="Courier New" panose="02070309020205020404" pitchFamily="49" charset="0"/>
                <a:cs typeface="Courier New" panose="02070309020205020404" pitchFamily="49" charset="0"/>
              </a:rPr>
              <a:t>Severity</a:t>
            </a: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NegationFlag</a:t>
            </a:r>
            <a:r>
              <a:rPr lang="en-US" sz="1400" cap="small" dirty="0">
                <a:latin typeface="Courier New" panose="02070309020205020404" pitchFamily="49" charset="0"/>
                <a:cs typeface="Courier New" panose="02070309020205020404" pitchFamily="49" charset="0"/>
              </a:rPr>
              <a:t> = N</a:t>
            </a:r>
          </a:p>
          <a:p>
            <a:pPr marL="285750" indent="-285750">
              <a:buFont typeface="Arial" panose="020B0604020202020204" pitchFamily="34" charset="0"/>
              <a:buChar char="•"/>
            </a:pPr>
            <a:r>
              <a:rPr lang="en-US" sz="1400" cap="small" dirty="0" err="1">
                <a:latin typeface="Courier New" panose="02070309020205020404" pitchFamily="49" charset="0"/>
                <a:cs typeface="Courier New" panose="02070309020205020404" pitchFamily="49" charset="0"/>
              </a:rPr>
              <a:t>HypotheticalFlag</a:t>
            </a:r>
            <a:r>
              <a:rPr lang="en-US" sz="1400" cap="small" dirty="0">
                <a:latin typeface="Courier New" panose="02070309020205020404" pitchFamily="49" charset="0"/>
                <a:cs typeface="Courier New" panose="02070309020205020404" pitchFamily="49" charset="0"/>
              </a:rPr>
              <a:t> = Y</a:t>
            </a:r>
          </a:p>
        </p:txBody>
      </p:sp>
      <p:cxnSp>
        <p:nvCxnSpPr>
          <p:cNvPr id="31" name="Connector: Curved 30">
            <a:extLst>
              <a:ext uri="{FF2B5EF4-FFF2-40B4-BE49-F238E27FC236}">
                <a16:creationId xmlns:a16="http://schemas.microsoft.com/office/drawing/2014/main" id="{3D6DA02E-ABBB-4A2D-AEA2-C20B3A90A15E}"/>
              </a:ext>
            </a:extLst>
          </p:cNvPr>
          <p:cNvCxnSpPr>
            <a:cxnSpLocks/>
          </p:cNvCxnSpPr>
          <p:nvPr/>
        </p:nvCxnSpPr>
        <p:spPr>
          <a:xfrm rot="5400000" flipH="1" flipV="1">
            <a:off x="9371182" y="894380"/>
            <a:ext cx="12700" cy="2630725"/>
          </a:xfrm>
          <a:prstGeom prst="curvedConnector3">
            <a:avLst>
              <a:gd name="adj1" fmla="val 18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778DFF9-DD7B-4599-B1E7-AE9F32995435}"/>
              </a:ext>
            </a:extLst>
          </p:cNvPr>
          <p:cNvSpPr txBox="1"/>
          <p:nvPr/>
        </p:nvSpPr>
        <p:spPr>
          <a:xfrm>
            <a:off x="9006003" y="1613230"/>
            <a:ext cx="817660" cy="369332"/>
          </a:xfrm>
          <a:prstGeom prst="rect">
            <a:avLst/>
          </a:prstGeom>
          <a:noFill/>
        </p:spPr>
        <p:txBody>
          <a:bodyPr wrap="none" rtlCol="0">
            <a:spAutoFit/>
          </a:bodyPr>
          <a:lstStyle/>
          <a:p>
            <a:r>
              <a:rPr lang="en-US" b="1" i="1" dirty="0">
                <a:solidFill>
                  <a:srgbClr val="92D050"/>
                </a:solidFill>
              </a:rPr>
              <a:t>causes</a:t>
            </a:r>
          </a:p>
        </p:txBody>
      </p:sp>
    </p:spTree>
    <p:extLst>
      <p:ext uri="{BB962C8B-B14F-4D97-AF65-F5344CB8AC3E}">
        <p14:creationId xmlns:p14="http://schemas.microsoft.com/office/powerpoint/2010/main" val="342594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p:bldP spid="28" grpId="0" animBg="1"/>
      <p:bldP spid="30"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5957" y="56554"/>
            <a:ext cx="10905870" cy="1450757"/>
          </a:xfrm>
        </p:spPr>
        <p:txBody>
          <a:bodyPr>
            <a:noAutofit/>
          </a:bodyPr>
          <a:lstStyle/>
          <a:p>
            <a:r>
              <a:rPr lang="en-US" dirty="0"/>
              <a:t>EMR QA System Proposed Pipeline</a:t>
            </a:r>
          </a:p>
        </p:txBody>
      </p:sp>
      <p:sp>
        <p:nvSpPr>
          <p:cNvPr id="3" name="Content Placeholder 2"/>
          <p:cNvSpPr>
            <a:spLocks noGrp="1"/>
          </p:cNvSpPr>
          <p:nvPr>
            <p:ph idx="1"/>
          </p:nvPr>
        </p:nvSpPr>
        <p:spPr>
          <a:xfrm>
            <a:off x="581132" y="1393220"/>
            <a:ext cx="11090695" cy="806469"/>
          </a:xfrm>
        </p:spPr>
        <p:txBody>
          <a:bodyPr>
            <a:normAutofit fontScale="70000" lnSpcReduction="20000"/>
          </a:bodyPr>
          <a:lstStyle/>
          <a:p>
            <a:pPr marL="0" indent="0" algn="ctr">
              <a:buNone/>
            </a:pPr>
            <a:endParaRPr lang="en-US" sz="8800" dirty="0"/>
          </a:p>
          <a:p>
            <a:endParaRPr lang="en-US" dirty="0"/>
          </a:p>
          <a:p>
            <a:endParaRPr lang="en-US" dirty="0"/>
          </a:p>
          <a:p>
            <a:pPr marL="0" indent="0">
              <a:buNone/>
            </a:pPr>
            <a:endParaRPr lang="en-US" dirty="0"/>
          </a:p>
        </p:txBody>
      </p:sp>
      <p:sp>
        <p:nvSpPr>
          <p:cNvPr id="5" name="Rectangle 4"/>
          <p:cNvSpPr/>
          <p:nvPr/>
        </p:nvSpPr>
        <p:spPr>
          <a:xfrm>
            <a:off x="-5521468" y="4773431"/>
            <a:ext cx="13024536" cy="430887"/>
          </a:xfrm>
          <a:prstGeom prst="rect">
            <a:avLst/>
          </a:prstGeom>
        </p:spPr>
        <p:txBody>
          <a:bodyPr wrap="square">
            <a:spAutoFit/>
          </a:bodyPr>
          <a:lstStyle/>
          <a:p>
            <a:pPr algn="ctr"/>
            <a:r>
              <a:rPr lang="en-US" sz="2200" b="1" dirty="0"/>
              <a:t>Question</a:t>
            </a:r>
          </a:p>
        </p:txBody>
      </p:sp>
      <p:sp>
        <p:nvSpPr>
          <p:cNvPr id="6" name="Rectangle 5"/>
          <p:cNvSpPr/>
          <p:nvPr/>
        </p:nvSpPr>
        <p:spPr>
          <a:xfrm>
            <a:off x="-3700505" y="1488270"/>
            <a:ext cx="13887816" cy="430887"/>
          </a:xfrm>
          <a:prstGeom prst="rect">
            <a:avLst/>
          </a:prstGeom>
        </p:spPr>
        <p:txBody>
          <a:bodyPr wrap="square">
            <a:spAutoFit/>
          </a:bodyPr>
          <a:lstStyle/>
          <a:p>
            <a:pPr algn="ctr"/>
            <a:r>
              <a:rPr lang="en-US" sz="2200" dirty="0">
                <a:solidFill>
                  <a:srgbClr val="0070C0"/>
                </a:solidFill>
              </a:rPr>
              <a:t> </a:t>
            </a:r>
            <a:endParaRPr lang="en-US" sz="2200" b="1" dirty="0"/>
          </a:p>
        </p:txBody>
      </p:sp>
      <p:cxnSp>
        <p:nvCxnSpPr>
          <p:cNvPr id="9" name="Straight Arrow Connector 8"/>
          <p:cNvCxnSpPr>
            <a:cxnSpLocks/>
          </p:cNvCxnSpPr>
          <p:nvPr/>
        </p:nvCxnSpPr>
        <p:spPr>
          <a:xfrm flipV="1">
            <a:off x="2472976" y="3953653"/>
            <a:ext cx="682241" cy="1171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2137244" y="4797642"/>
            <a:ext cx="13226212" cy="461665"/>
          </a:xfrm>
          <a:prstGeom prst="rect">
            <a:avLst/>
          </a:prstGeom>
        </p:spPr>
        <p:txBody>
          <a:bodyPr wrap="square">
            <a:spAutoFit/>
          </a:bodyPr>
          <a:lstStyle/>
          <a:p>
            <a:pPr algn="ctr"/>
            <a:r>
              <a:rPr lang="en-US" sz="2400" b="1" dirty="0"/>
              <a:t>Logical Forms</a:t>
            </a:r>
          </a:p>
        </p:txBody>
      </p:sp>
      <p:pic>
        <p:nvPicPr>
          <p:cNvPr id="7" name="Picture 6">
            <a:extLst>
              <a:ext uri="{FF2B5EF4-FFF2-40B4-BE49-F238E27FC236}">
                <a16:creationId xmlns:a16="http://schemas.microsoft.com/office/drawing/2014/main" id="{06D5196A-DD1A-4D68-9270-02A356968DBC}"/>
              </a:ext>
            </a:extLst>
          </p:cNvPr>
          <p:cNvPicPr>
            <a:picLocks noChangeAspect="1"/>
          </p:cNvPicPr>
          <p:nvPr/>
        </p:nvPicPr>
        <p:blipFill>
          <a:blip r:embed="rId3"/>
          <a:stretch>
            <a:fillRect/>
          </a:stretch>
        </p:blipFill>
        <p:spPr>
          <a:xfrm>
            <a:off x="488404" y="3324670"/>
            <a:ext cx="1320418" cy="1162200"/>
          </a:xfrm>
          <a:prstGeom prst="rect">
            <a:avLst/>
          </a:prstGeom>
        </p:spPr>
      </p:pic>
      <p:sp>
        <p:nvSpPr>
          <p:cNvPr id="13" name="Speech Bubble: Oval 12">
            <a:extLst>
              <a:ext uri="{FF2B5EF4-FFF2-40B4-BE49-F238E27FC236}">
                <a16:creationId xmlns:a16="http://schemas.microsoft.com/office/drawing/2014/main" id="{401AA974-F09B-463E-B5AE-4B319830120B}"/>
              </a:ext>
            </a:extLst>
          </p:cNvPr>
          <p:cNvSpPr/>
          <p:nvPr/>
        </p:nvSpPr>
        <p:spPr>
          <a:xfrm>
            <a:off x="1030130" y="1393220"/>
            <a:ext cx="2450578" cy="2507197"/>
          </a:xfrm>
          <a:prstGeom prst="wedgeEllipseCallout">
            <a:avLst>
              <a:gd name="adj1" fmla="val -48450"/>
              <a:gd name="adj2" fmla="val 5181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a:p>
            <a:pPr algn="ctr"/>
            <a:r>
              <a:rPr lang="en-US" sz="2200" dirty="0">
                <a:solidFill>
                  <a:schemeClr val="tx1"/>
                </a:solidFill>
              </a:rPr>
              <a:t>Does he have any evidence of  </a:t>
            </a:r>
            <a:r>
              <a:rPr lang="en-US" sz="2200" b="1" i="1" dirty="0">
                <a:solidFill>
                  <a:srgbClr val="FF0000"/>
                </a:solidFill>
              </a:rPr>
              <a:t>MI</a:t>
            </a:r>
            <a:r>
              <a:rPr lang="en-US" sz="2200" dirty="0">
                <a:solidFill>
                  <a:srgbClr val="FF0000"/>
                </a:solidFill>
              </a:rPr>
              <a:t> </a:t>
            </a:r>
            <a:r>
              <a:rPr lang="en-US" sz="2200" dirty="0">
                <a:solidFill>
                  <a:schemeClr val="tx1"/>
                </a:solidFill>
              </a:rPr>
              <a:t> in  </a:t>
            </a:r>
            <a:r>
              <a:rPr lang="en-US" sz="2200" b="1" i="1" dirty="0">
                <a:solidFill>
                  <a:srgbClr val="FFFF00"/>
                </a:solidFill>
              </a:rPr>
              <a:t>EKG</a:t>
            </a:r>
            <a:r>
              <a:rPr lang="en-US" sz="2200" dirty="0">
                <a:solidFill>
                  <a:schemeClr val="tx1"/>
                </a:solidFill>
              </a:rPr>
              <a:t>?</a:t>
            </a:r>
          </a:p>
          <a:p>
            <a:pPr algn="ctr"/>
            <a:endParaRPr lang="en-US" dirty="0"/>
          </a:p>
        </p:txBody>
      </p:sp>
      <p:pic>
        <p:nvPicPr>
          <p:cNvPr id="19" name="Picture 18">
            <a:extLst>
              <a:ext uri="{FF2B5EF4-FFF2-40B4-BE49-F238E27FC236}">
                <a16:creationId xmlns:a16="http://schemas.microsoft.com/office/drawing/2014/main" id="{B022F075-07E0-4769-BE5F-AA1D4CB9898D}"/>
              </a:ext>
            </a:extLst>
          </p:cNvPr>
          <p:cNvPicPr>
            <a:picLocks noChangeAspect="1"/>
          </p:cNvPicPr>
          <p:nvPr/>
        </p:nvPicPr>
        <p:blipFill>
          <a:blip r:embed="rId4"/>
          <a:stretch>
            <a:fillRect/>
          </a:stretch>
        </p:blipFill>
        <p:spPr>
          <a:xfrm>
            <a:off x="3727982" y="3407415"/>
            <a:ext cx="969506" cy="1092476"/>
          </a:xfrm>
          <a:prstGeom prst="rect">
            <a:avLst/>
          </a:prstGeom>
        </p:spPr>
      </p:pic>
      <p:sp>
        <p:nvSpPr>
          <p:cNvPr id="20" name="Speech Bubble: Oval 19">
            <a:extLst>
              <a:ext uri="{FF2B5EF4-FFF2-40B4-BE49-F238E27FC236}">
                <a16:creationId xmlns:a16="http://schemas.microsoft.com/office/drawing/2014/main" id="{CCFB0075-D651-4E21-B489-001D57ED6314}"/>
              </a:ext>
            </a:extLst>
          </p:cNvPr>
          <p:cNvSpPr/>
          <p:nvPr/>
        </p:nvSpPr>
        <p:spPr>
          <a:xfrm>
            <a:off x="3721802" y="1649773"/>
            <a:ext cx="3186899" cy="1963465"/>
          </a:xfrm>
          <a:prstGeom prst="wedgeEllipseCallout">
            <a:avLst>
              <a:gd name="adj1" fmla="val -25112"/>
              <a:gd name="adj2" fmla="val 6884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a:p>
            <a:pPr algn="ctr"/>
            <a:r>
              <a:rPr lang="en-US" sz="2200" b="1" i="1" dirty="0" err="1">
                <a:solidFill>
                  <a:srgbClr val="FFFF00"/>
                </a:solidFill>
              </a:rPr>
              <a:t>LabEvent</a:t>
            </a:r>
            <a:r>
              <a:rPr lang="en-US" sz="2200" b="1" i="1" dirty="0">
                <a:solidFill>
                  <a:srgbClr val="FFFF00"/>
                </a:solidFill>
              </a:rPr>
              <a:t> (EKG</a:t>
            </a:r>
            <a:r>
              <a:rPr lang="en-US" sz="2200" i="1" dirty="0">
                <a:solidFill>
                  <a:srgbClr val="FFFF00"/>
                </a:solidFill>
              </a:rPr>
              <a:t>)</a:t>
            </a:r>
            <a:r>
              <a:rPr lang="en-US" sz="2200" i="1" dirty="0">
                <a:solidFill>
                  <a:schemeClr val="tx1"/>
                </a:solidFill>
              </a:rPr>
              <a:t>[</a:t>
            </a:r>
            <a:r>
              <a:rPr lang="en-US" sz="2200" dirty="0">
                <a:solidFill>
                  <a:schemeClr val="tx1"/>
                </a:solidFill>
              </a:rPr>
              <a:t>date=x, result=x] indicates </a:t>
            </a:r>
            <a:r>
              <a:rPr lang="en-US" sz="2200" b="1" i="1" dirty="0" err="1">
                <a:solidFill>
                  <a:srgbClr val="FF0000"/>
                </a:solidFill>
              </a:rPr>
              <a:t>ConditionEvent</a:t>
            </a:r>
            <a:r>
              <a:rPr lang="en-US" sz="2200" b="1" i="1" dirty="0">
                <a:solidFill>
                  <a:srgbClr val="FF0000"/>
                </a:solidFill>
              </a:rPr>
              <a:t> (MI)</a:t>
            </a:r>
          </a:p>
          <a:p>
            <a:pPr algn="ctr"/>
            <a:endParaRPr lang="en-US" dirty="0"/>
          </a:p>
        </p:txBody>
      </p:sp>
      <p:cxnSp>
        <p:nvCxnSpPr>
          <p:cNvPr id="21" name="Straight Arrow Connector 20">
            <a:extLst>
              <a:ext uri="{FF2B5EF4-FFF2-40B4-BE49-F238E27FC236}">
                <a16:creationId xmlns:a16="http://schemas.microsoft.com/office/drawing/2014/main" id="{C4E330DB-4B3A-4667-98FF-6F0B826041A6}"/>
              </a:ext>
            </a:extLst>
          </p:cNvPr>
          <p:cNvCxnSpPr>
            <a:cxnSpLocks/>
          </p:cNvCxnSpPr>
          <p:nvPr/>
        </p:nvCxnSpPr>
        <p:spPr>
          <a:xfrm>
            <a:off x="5674237" y="3965371"/>
            <a:ext cx="673772" cy="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5426C7C7-06C9-4CE5-BA6F-DE6BC3E0A436}"/>
              </a:ext>
            </a:extLst>
          </p:cNvPr>
          <p:cNvPicPr>
            <a:picLocks noChangeAspect="1"/>
          </p:cNvPicPr>
          <p:nvPr/>
        </p:nvPicPr>
        <p:blipFill>
          <a:blip r:embed="rId5"/>
          <a:stretch>
            <a:fillRect/>
          </a:stretch>
        </p:blipFill>
        <p:spPr>
          <a:xfrm>
            <a:off x="7003995" y="3508266"/>
            <a:ext cx="1061814" cy="991625"/>
          </a:xfrm>
          <a:prstGeom prst="rect">
            <a:avLst/>
          </a:prstGeom>
        </p:spPr>
      </p:pic>
      <p:sp>
        <p:nvSpPr>
          <p:cNvPr id="25" name="Thought Bubble: Cloud 24">
            <a:extLst>
              <a:ext uri="{FF2B5EF4-FFF2-40B4-BE49-F238E27FC236}">
                <a16:creationId xmlns:a16="http://schemas.microsoft.com/office/drawing/2014/main" id="{A284C23D-9D49-4DE3-B5C1-D886A894174C}"/>
              </a:ext>
            </a:extLst>
          </p:cNvPr>
          <p:cNvSpPr/>
          <p:nvPr/>
        </p:nvSpPr>
        <p:spPr>
          <a:xfrm>
            <a:off x="7172292" y="1486666"/>
            <a:ext cx="2816590" cy="1706579"/>
          </a:xfrm>
          <a:prstGeom prst="cloudCallout">
            <a:avLst>
              <a:gd name="adj1" fmla="val -25810"/>
              <a:gd name="adj2" fmla="val 755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7223F4F-F70A-4EA1-9344-EB934DD595D7}"/>
              </a:ext>
            </a:extLst>
          </p:cNvPr>
          <p:cNvSpPr/>
          <p:nvPr/>
        </p:nvSpPr>
        <p:spPr>
          <a:xfrm>
            <a:off x="1077727" y="4779878"/>
            <a:ext cx="13226212" cy="461665"/>
          </a:xfrm>
          <a:prstGeom prst="rect">
            <a:avLst/>
          </a:prstGeom>
        </p:spPr>
        <p:txBody>
          <a:bodyPr wrap="square">
            <a:spAutoFit/>
          </a:bodyPr>
          <a:lstStyle/>
          <a:p>
            <a:pPr algn="ctr"/>
            <a:r>
              <a:rPr lang="en-US" sz="2400" b="1" dirty="0"/>
              <a:t>Semantic Frames</a:t>
            </a:r>
          </a:p>
        </p:txBody>
      </p:sp>
      <p:cxnSp>
        <p:nvCxnSpPr>
          <p:cNvPr id="28" name="Straight Arrow Connector 27">
            <a:extLst>
              <a:ext uri="{FF2B5EF4-FFF2-40B4-BE49-F238E27FC236}">
                <a16:creationId xmlns:a16="http://schemas.microsoft.com/office/drawing/2014/main" id="{55CB0364-8201-473B-A025-2D2575D5578E}"/>
              </a:ext>
            </a:extLst>
          </p:cNvPr>
          <p:cNvCxnSpPr>
            <a:cxnSpLocks/>
          </p:cNvCxnSpPr>
          <p:nvPr/>
        </p:nvCxnSpPr>
        <p:spPr>
          <a:xfrm>
            <a:off x="8814934" y="3910381"/>
            <a:ext cx="673772" cy="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pic>
        <p:nvPicPr>
          <p:cNvPr id="29" name="Picture 28">
            <a:extLst>
              <a:ext uri="{FF2B5EF4-FFF2-40B4-BE49-F238E27FC236}">
                <a16:creationId xmlns:a16="http://schemas.microsoft.com/office/drawing/2014/main" id="{0A44F314-205D-441B-9460-69C40ACF5794}"/>
              </a:ext>
            </a:extLst>
          </p:cNvPr>
          <p:cNvPicPr>
            <a:picLocks noChangeAspect="1"/>
          </p:cNvPicPr>
          <p:nvPr/>
        </p:nvPicPr>
        <p:blipFill>
          <a:blip r:embed="rId6"/>
          <a:stretch>
            <a:fillRect/>
          </a:stretch>
        </p:blipFill>
        <p:spPr>
          <a:xfrm>
            <a:off x="9880494" y="3471572"/>
            <a:ext cx="1079571" cy="1028682"/>
          </a:xfrm>
          <a:prstGeom prst="rect">
            <a:avLst/>
          </a:prstGeom>
        </p:spPr>
      </p:pic>
      <p:sp>
        <p:nvSpPr>
          <p:cNvPr id="30" name="Rectangle 29">
            <a:extLst>
              <a:ext uri="{FF2B5EF4-FFF2-40B4-BE49-F238E27FC236}">
                <a16:creationId xmlns:a16="http://schemas.microsoft.com/office/drawing/2014/main" id="{0806F8D0-22DB-4568-B2FF-873F7810AF71}"/>
              </a:ext>
            </a:extLst>
          </p:cNvPr>
          <p:cNvSpPr/>
          <p:nvPr/>
        </p:nvSpPr>
        <p:spPr>
          <a:xfrm>
            <a:off x="4048741" y="4743562"/>
            <a:ext cx="13226212" cy="461665"/>
          </a:xfrm>
          <a:prstGeom prst="rect">
            <a:avLst/>
          </a:prstGeom>
        </p:spPr>
        <p:txBody>
          <a:bodyPr wrap="square">
            <a:spAutoFit/>
          </a:bodyPr>
          <a:lstStyle/>
          <a:p>
            <a:pPr algn="ctr"/>
            <a:r>
              <a:rPr lang="en-US" sz="2400" b="1" dirty="0"/>
              <a:t>Answer</a:t>
            </a:r>
          </a:p>
        </p:txBody>
      </p:sp>
      <p:sp>
        <p:nvSpPr>
          <p:cNvPr id="31" name="Speech Bubble: Oval 30">
            <a:extLst>
              <a:ext uri="{FF2B5EF4-FFF2-40B4-BE49-F238E27FC236}">
                <a16:creationId xmlns:a16="http://schemas.microsoft.com/office/drawing/2014/main" id="{B6721F9A-B13E-43CE-9258-7CF5CDCDFFD1}"/>
              </a:ext>
            </a:extLst>
          </p:cNvPr>
          <p:cNvSpPr/>
          <p:nvPr/>
        </p:nvSpPr>
        <p:spPr>
          <a:xfrm>
            <a:off x="10237658" y="1623537"/>
            <a:ext cx="1883167" cy="1805696"/>
          </a:xfrm>
          <a:prstGeom prst="wedgeEllipseCallout">
            <a:avLst>
              <a:gd name="adj1" fmla="val -38202"/>
              <a:gd name="adj2" fmla="val 6353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dirty="0">
                <a:solidFill>
                  <a:schemeClr val="tx1"/>
                </a:solidFill>
              </a:rPr>
              <a:t>Date= Mar 09 2017, result = “yes”</a:t>
            </a:r>
          </a:p>
        </p:txBody>
      </p:sp>
      <p:sp>
        <p:nvSpPr>
          <p:cNvPr id="32" name="Rectangle 31">
            <a:extLst>
              <a:ext uri="{FF2B5EF4-FFF2-40B4-BE49-F238E27FC236}">
                <a16:creationId xmlns:a16="http://schemas.microsoft.com/office/drawing/2014/main" id="{D171684B-DF1A-4873-B218-6DD048F6143C}"/>
              </a:ext>
            </a:extLst>
          </p:cNvPr>
          <p:cNvSpPr/>
          <p:nvPr/>
        </p:nvSpPr>
        <p:spPr>
          <a:xfrm>
            <a:off x="249810" y="4713954"/>
            <a:ext cx="5495827" cy="6759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C1335FE-A64D-4BF2-BE4B-89CD38FD5EA5}"/>
              </a:ext>
            </a:extLst>
          </p:cNvPr>
          <p:cNvSpPr/>
          <p:nvPr/>
        </p:nvSpPr>
        <p:spPr>
          <a:xfrm>
            <a:off x="-4029009" y="5411768"/>
            <a:ext cx="13226212" cy="830997"/>
          </a:xfrm>
          <a:prstGeom prst="rect">
            <a:avLst/>
          </a:prstGeom>
        </p:spPr>
        <p:txBody>
          <a:bodyPr wrap="square">
            <a:spAutoFit/>
          </a:bodyPr>
          <a:lstStyle/>
          <a:p>
            <a:pPr algn="ctr"/>
            <a:r>
              <a:rPr lang="en-US" sz="2400" b="1" dirty="0">
                <a:solidFill>
                  <a:srgbClr val="FF0000"/>
                </a:solidFill>
              </a:rPr>
              <a:t>Semantic Parsing</a:t>
            </a:r>
          </a:p>
          <a:p>
            <a:pPr algn="ctr"/>
            <a:r>
              <a:rPr lang="en-US" sz="2400" b="1" dirty="0">
                <a:solidFill>
                  <a:srgbClr val="00B0F0"/>
                </a:solidFill>
              </a:rPr>
              <a:t>(Current Focus)</a:t>
            </a:r>
          </a:p>
        </p:txBody>
      </p:sp>
      <p:sp>
        <p:nvSpPr>
          <p:cNvPr id="34" name="Rectangle 33">
            <a:extLst>
              <a:ext uri="{FF2B5EF4-FFF2-40B4-BE49-F238E27FC236}">
                <a16:creationId xmlns:a16="http://schemas.microsoft.com/office/drawing/2014/main" id="{A22768E2-7DD9-452C-AD70-0894B0679C06}"/>
              </a:ext>
            </a:extLst>
          </p:cNvPr>
          <p:cNvSpPr/>
          <p:nvPr/>
        </p:nvSpPr>
        <p:spPr>
          <a:xfrm>
            <a:off x="6177168" y="4724867"/>
            <a:ext cx="5495827" cy="6759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6E9F23F-712B-4DC0-A627-750F9B9F43AE}"/>
              </a:ext>
            </a:extLst>
          </p:cNvPr>
          <p:cNvSpPr/>
          <p:nvPr/>
        </p:nvSpPr>
        <p:spPr>
          <a:xfrm>
            <a:off x="2411069" y="5443194"/>
            <a:ext cx="13226212" cy="1200329"/>
          </a:xfrm>
          <a:prstGeom prst="rect">
            <a:avLst/>
          </a:prstGeom>
        </p:spPr>
        <p:txBody>
          <a:bodyPr wrap="square">
            <a:spAutoFit/>
          </a:bodyPr>
          <a:lstStyle/>
          <a:p>
            <a:pPr algn="ctr"/>
            <a:r>
              <a:rPr lang="en-US" sz="2400" b="1" dirty="0">
                <a:solidFill>
                  <a:srgbClr val="FF0000"/>
                </a:solidFill>
              </a:rPr>
              <a:t>Database Querying</a:t>
            </a:r>
          </a:p>
          <a:p>
            <a:pPr algn="ctr"/>
            <a:r>
              <a:rPr lang="en-US" sz="2400" b="1" dirty="0">
                <a:solidFill>
                  <a:srgbClr val="00B0F0"/>
                </a:solidFill>
              </a:rPr>
              <a:t>(Future Work)</a:t>
            </a:r>
          </a:p>
          <a:p>
            <a:pPr algn="ctr"/>
            <a:endParaRPr lang="en-US" sz="2400" b="1" dirty="0">
              <a:solidFill>
                <a:srgbClr val="FF0000"/>
              </a:solidFill>
            </a:endParaRPr>
          </a:p>
        </p:txBody>
      </p:sp>
      <p:pic>
        <p:nvPicPr>
          <p:cNvPr id="4" name="Picture 3">
            <a:extLst>
              <a:ext uri="{FF2B5EF4-FFF2-40B4-BE49-F238E27FC236}">
                <a16:creationId xmlns:a16="http://schemas.microsoft.com/office/drawing/2014/main" id="{36CC4D92-FC2A-42A8-968A-D5173DC3B850}"/>
              </a:ext>
            </a:extLst>
          </p:cNvPr>
          <p:cNvPicPr>
            <a:picLocks noChangeAspect="1"/>
          </p:cNvPicPr>
          <p:nvPr/>
        </p:nvPicPr>
        <p:blipFill>
          <a:blip r:embed="rId7"/>
          <a:stretch>
            <a:fillRect/>
          </a:stretch>
        </p:blipFill>
        <p:spPr>
          <a:xfrm>
            <a:off x="7926092" y="1919157"/>
            <a:ext cx="748496" cy="949591"/>
          </a:xfrm>
          <a:prstGeom prst="rect">
            <a:avLst/>
          </a:prstGeom>
        </p:spPr>
      </p:pic>
      <p:pic>
        <p:nvPicPr>
          <p:cNvPr id="8" name="Picture 7">
            <a:extLst>
              <a:ext uri="{FF2B5EF4-FFF2-40B4-BE49-F238E27FC236}">
                <a16:creationId xmlns:a16="http://schemas.microsoft.com/office/drawing/2014/main" id="{B37846CF-4060-41A7-88EF-FA8CCBD4096D}"/>
              </a:ext>
            </a:extLst>
          </p:cNvPr>
          <p:cNvPicPr>
            <a:picLocks noChangeAspect="1"/>
          </p:cNvPicPr>
          <p:nvPr/>
        </p:nvPicPr>
        <p:blipFill>
          <a:blip r:embed="rId8"/>
          <a:stretch>
            <a:fillRect/>
          </a:stretch>
        </p:blipFill>
        <p:spPr>
          <a:xfrm>
            <a:off x="8866026" y="1908453"/>
            <a:ext cx="413854" cy="699538"/>
          </a:xfrm>
          <a:prstGeom prst="rect">
            <a:avLst/>
          </a:prstGeom>
        </p:spPr>
      </p:pic>
      <p:cxnSp>
        <p:nvCxnSpPr>
          <p:cNvPr id="52" name="Connector: Curved 51">
            <a:extLst>
              <a:ext uri="{FF2B5EF4-FFF2-40B4-BE49-F238E27FC236}">
                <a16:creationId xmlns:a16="http://schemas.microsoft.com/office/drawing/2014/main" id="{0A70BF74-57B3-4C38-9213-610A4381AE6E}"/>
              </a:ext>
            </a:extLst>
          </p:cNvPr>
          <p:cNvCxnSpPr>
            <a:cxnSpLocks/>
          </p:cNvCxnSpPr>
          <p:nvPr/>
        </p:nvCxnSpPr>
        <p:spPr>
          <a:xfrm flipV="1">
            <a:off x="8555365" y="1810006"/>
            <a:ext cx="303154" cy="39118"/>
          </a:xfrm>
          <a:prstGeom prst="curvedConnector3">
            <a:avLst>
              <a:gd name="adj1" fmla="val 2580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6789905D-DE86-4881-9F00-AF062267BD97}"/>
              </a:ext>
            </a:extLst>
          </p:cNvPr>
          <p:cNvSpPr/>
          <p:nvPr/>
        </p:nvSpPr>
        <p:spPr>
          <a:xfrm>
            <a:off x="8423851" y="1633680"/>
            <a:ext cx="566181" cy="215444"/>
          </a:xfrm>
          <a:prstGeom prst="rect">
            <a:avLst/>
          </a:prstGeom>
        </p:spPr>
        <p:txBody>
          <a:bodyPr wrap="none">
            <a:spAutoFit/>
          </a:bodyPr>
          <a:lstStyle/>
          <a:p>
            <a:r>
              <a:rPr lang="en-US" sz="800" b="1" i="1" dirty="0">
                <a:solidFill>
                  <a:srgbClr val="92D050"/>
                </a:solidFill>
              </a:rPr>
              <a:t>indicates</a:t>
            </a:r>
            <a:endParaRPr lang="en-US" sz="800" dirty="0"/>
          </a:p>
        </p:txBody>
      </p:sp>
    </p:spTree>
    <p:extLst>
      <p:ext uri="{BB962C8B-B14F-4D97-AF65-F5344CB8AC3E}">
        <p14:creationId xmlns:p14="http://schemas.microsoft.com/office/powerpoint/2010/main" val="24042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animBg="1"/>
      <p:bldP spid="20" grpId="0" animBg="1"/>
      <p:bldP spid="25" grpId="0" animBg="1"/>
      <p:bldP spid="27" grpId="0"/>
      <p:bldP spid="30" grpId="0"/>
      <p:bldP spid="31" grpId="0" animBg="1"/>
      <p:bldP spid="32" grpId="0" animBg="1"/>
      <p:bldP spid="33" grpId="0"/>
      <p:bldP spid="34" grpId="0" animBg="1"/>
      <p:bldP spid="3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400056"/>
            <a:ext cx="10364451" cy="657390"/>
          </a:xfrm>
        </p:spPr>
        <p:txBody>
          <a:bodyPr>
            <a:normAutofit/>
          </a:bodyPr>
          <a:lstStyle/>
          <a:p>
            <a:r>
              <a:rPr lang="en-US" dirty="0"/>
              <a:t>Semantic Parsing Models</a:t>
            </a:r>
          </a:p>
        </p:txBody>
      </p:sp>
      <p:graphicFrame>
        <p:nvGraphicFramePr>
          <p:cNvPr id="4" name="Table 3"/>
          <p:cNvGraphicFramePr>
            <a:graphicFrameLocks noGrp="1"/>
          </p:cNvGraphicFramePr>
          <p:nvPr>
            <p:extLst>
              <p:ext uri="{D42A27DB-BD31-4B8C-83A1-F6EECF244321}">
                <p14:modId xmlns:p14="http://schemas.microsoft.com/office/powerpoint/2010/main" val="3594585307"/>
              </p:ext>
            </p:extLst>
          </p:nvPr>
        </p:nvGraphicFramePr>
        <p:xfrm>
          <a:off x="750489" y="1278903"/>
          <a:ext cx="10689770" cy="4878614"/>
        </p:xfrm>
        <a:graphic>
          <a:graphicData uri="http://schemas.openxmlformats.org/drawingml/2006/table">
            <a:tbl>
              <a:tblPr firstRow="1" bandRow="1">
                <a:tableStyleId>{912C8C85-51F0-491E-9774-3900AFEF0FD7}</a:tableStyleId>
              </a:tblPr>
              <a:tblGrid>
                <a:gridCol w="5344885">
                  <a:extLst>
                    <a:ext uri="{9D8B030D-6E8A-4147-A177-3AD203B41FA5}">
                      <a16:colId xmlns:a16="http://schemas.microsoft.com/office/drawing/2014/main" val="1207907981"/>
                    </a:ext>
                  </a:extLst>
                </a:gridCol>
                <a:gridCol w="5344885">
                  <a:extLst>
                    <a:ext uri="{9D8B030D-6E8A-4147-A177-3AD203B41FA5}">
                      <a16:colId xmlns:a16="http://schemas.microsoft.com/office/drawing/2014/main" val="3552010200"/>
                    </a:ext>
                  </a:extLst>
                </a:gridCol>
              </a:tblGrid>
              <a:tr h="606880">
                <a:tc>
                  <a:txBody>
                    <a:bodyPr/>
                    <a:lstStyle/>
                    <a:p>
                      <a:pPr algn="ctr"/>
                      <a:r>
                        <a:rPr lang="en-US" sz="3200" b="0" dirty="0">
                          <a:solidFill>
                            <a:schemeClr val="tx1"/>
                          </a:solidFill>
                        </a:rPr>
                        <a:t>Rule Based </a:t>
                      </a:r>
                    </a:p>
                  </a:txBody>
                  <a:tcPr>
                    <a:noFill/>
                  </a:tcPr>
                </a:tc>
                <a:tc>
                  <a:txBody>
                    <a:bodyPr/>
                    <a:lstStyle/>
                    <a:p>
                      <a:pPr algn="ctr"/>
                      <a:endParaRPr lang="en-US" sz="3200" b="0" dirty="0">
                        <a:solidFill>
                          <a:schemeClr val="tx1"/>
                        </a:solidFill>
                      </a:endParaRPr>
                    </a:p>
                  </a:txBody>
                  <a:tcPr>
                    <a:lnR w="12700" cap="flat" cmpd="sng" algn="ctr">
                      <a:solidFill>
                        <a:srgbClr val="F79646"/>
                      </a:solidFill>
                      <a:prstDash val="solid"/>
                      <a:round/>
                      <a:headEnd type="none" w="med" len="med"/>
                      <a:tailEnd type="none" w="med" len="med"/>
                    </a:lnR>
                    <a:noFill/>
                  </a:tcPr>
                </a:tc>
                <a:extLst>
                  <a:ext uri="{0D108BD9-81ED-4DB2-BD59-A6C34878D82A}">
                    <a16:rowId xmlns:a16="http://schemas.microsoft.com/office/drawing/2014/main" val="1093319199"/>
                  </a:ext>
                </a:extLst>
              </a:tr>
              <a:tr h="1134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Supervised</a:t>
                      </a:r>
                      <a:endParaRPr lang="en-US" sz="3200" baseline="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dirty="0">
                          <a:solidFill>
                            <a:srgbClr val="FFC000"/>
                          </a:solidFill>
                        </a:rPr>
                        <a:t>large existing Question-Logical from datasets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dirty="0">
                          <a:solidFill>
                            <a:srgbClr val="FFC000"/>
                          </a:solidFill>
                        </a:rPr>
                        <a:t>Geo Query, Jobs, ATIS </a:t>
                      </a:r>
                    </a:p>
                    <a:p>
                      <a:pPr algn="ctr"/>
                      <a:r>
                        <a:rPr lang="en-US" sz="2000" baseline="0" dirty="0">
                          <a:solidFill>
                            <a:schemeClr val="accent5">
                              <a:lumMod val="60000"/>
                              <a:lumOff val="40000"/>
                            </a:schemeClr>
                          </a:solidFill>
                        </a:rPr>
                        <a:t>Robin et al by Stanford</a:t>
                      </a:r>
                      <a:endParaRPr lang="en-US" sz="2000" dirty="0">
                        <a:solidFill>
                          <a:srgbClr val="FFC000"/>
                        </a:solidFill>
                      </a:endParaRPr>
                    </a:p>
                  </a:txBody>
                  <a:tcPr/>
                </a:tc>
                <a:tc>
                  <a:txBody>
                    <a:bodyPr/>
                    <a:lstStyle/>
                    <a:p>
                      <a:pPr algn="ctr"/>
                      <a:endParaRPr lang="en-US" sz="2000" dirty="0">
                        <a:solidFill>
                          <a:srgbClr val="FFC000"/>
                        </a:solidFill>
                      </a:endParaRPr>
                    </a:p>
                  </a:txBody>
                  <a:tcPr>
                    <a:lnR w="12700" cap="flat" cmpd="sng" algn="ctr">
                      <a:solidFill>
                        <a:srgbClr val="F79646"/>
                      </a:solidFill>
                      <a:prstDash val="solid"/>
                      <a:round/>
                      <a:headEnd type="none" w="med" len="med"/>
                      <a:tailEnd type="none" w="med" len="med"/>
                    </a:lnR>
                  </a:tcPr>
                </a:tc>
                <a:extLst>
                  <a:ext uri="{0D108BD9-81ED-4DB2-BD59-A6C34878D82A}">
                    <a16:rowId xmlns:a16="http://schemas.microsoft.com/office/drawing/2014/main" val="3894737514"/>
                  </a:ext>
                </a:extLst>
              </a:tr>
              <a:tr h="1284694">
                <a:tc>
                  <a:txBody>
                    <a:bodyPr/>
                    <a:lstStyle/>
                    <a:p>
                      <a:pPr algn="ctr"/>
                      <a:r>
                        <a:rPr lang="en-US" sz="3200" dirty="0"/>
                        <a:t>Weak Supervised</a:t>
                      </a:r>
                    </a:p>
                    <a:p>
                      <a:pPr algn="ctr"/>
                      <a:r>
                        <a:rPr lang="en-US" sz="2000" dirty="0">
                          <a:solidFill>
                            <a:srgbClr val="FFC000"/>
                          </a:solidFill>
                        </a:rPr>
                        <a:t>Factoid QA: crowdsource to get</a:t>
                      </a:r>
                      <a:r>
                        <a:rPr lang="en-US" sz="2000" baseline="0" dirty="0">
                          <a:solidFill>
                            <a:srgbClr val="FFC000"/>
                          </a:solidFill>
                        </a:rPr>
                        <a:t> QA pairs</a:t>
                      </a:r>
                      <a:endParaRPr lang="en-US" sz="2000" dirty="0">
                        <a:solidFill>
                          <a:srgbClr val="FFC000"/>
                        </a:solidFill>
                      </a:endParaRPr>
                    </a:p>
                    <a:p>
                      <a:pPr algn="ctr"/>
                      <a:r>
                        <a:rPr lang="en-US" sz="2000" dirty="0">
                          <a:solidFill>
                            <a:schemeClr val="accent5">
                              <a:lumMod val="60000"/>
                              <a:lumOff val="40000"/>
                            </a:schemeClr>
                          </a:solidFill>
                        </a:rPr>
                        <a:t>SEMPRE</a:t>
                      </a:r>
                      <a:r>
                        <a:rPr lang="en-US" sz="2000" baseline="0" dirty="0">
                          <a:solidFill>
                            <a:schemeClr val="accent5">
                              <a:lumMod val="60000"/>
                              <a:lumOff val="40000"/>
                            </a:schemeClr>
                          </a:solidFill>
                        </a:rPr>
                        <a:t> </a:t>
                      </a:r>
                      <a:r>
                        <a:rPr lang="en-US" sz="2000" dirty="0">
                          <a:solidFill>
                            <a:schemeClr val="accent5">
                              <a:lumMod val="60000"/>
                              <a:lumOff val="40000"/>
                            </a:schemeClr>
                          </a:solidFill>
                        </a:rPr>
                        <a:t>by Stanford </a:t>
                      </a:r>
                      <a:endParaRPr lang="en-US" sz="2000" dirty="0">
                        <a:solidFill>
                          <a:srgbClr val="FFC000"/>
                        </a:solidFill>
                      </a:endParaRPr>
                    </a:p>
                  </a:txBody>
                  <a:tcPr/>
                </a:tc>
                <a:tc>
                  <a:txBody>
                    <a:bodyPr/>
                    <a:lstStyle/>
                    <a:p>
                      <a:pPr algn="ctr"/>
                      <a:endParaRPr lang="en-US" sz="3200" dirty="0">
                        <a:solidFill>
                          <a:schemeClr val="tx1"/>
                        </a:solidFill>
                      </a:endParaRPr>
                    </a:p>
                  </a:txBody>
                  <a:tcPr>
                    <a:lnR w="12700" cap="flat" cmpd="sng" algn="ctr">
                      <a:solidFill>
                        <a:srgbClr val="F79646"/>
                      </a:solidFill>
                      <a:prstDash val="solid"/>
                      <a:round/>
                      <a:headEnd type="none" w="med" len="med"/>
                      <a:tailEnd type="none" w="med" len="med"/>
                    </a:lnR>
                  </a:tcPr>
                </a:tc>
                <a:extLst>
                  <a:ext uri="{0D108BD9-81ED-4DB2-BD59-A6C34878D82A}">
                    <a16:rowId xmlns:a16="http://schemas.microsoft.com/office/drawing/2014/main" val="1918043266"/>
                  </a:ext>
                </a:extLst>
              </a:tr>
              <a:tr h="1134602">
                <a:tc>
                  <a:txBody>
                    <a:bodyPr/>
                    <a:lstStyle/>
                    <a:p>
                      <a:pPr algn="ctr"/>
                      <a:r>
                        <a:rPr lang="en-US" sz="3200" dirty="0"/>
                        <a:t>Unsupervised </a:t>
                      </a:r>
                    </a:p>
                    <a:p>
                      <a:pPr algn="ctr"/>
                      <a:r>
                        <a:rPr lang="en-US" sz="2000" dirty="0">
                          <a:solidFill>
                            <a:srgbClr val="FFC000"/>
                          </a:solidFill>
                        </a:rPr>
                        <a:t>Factoid QA: </a:t>
                      </a:r>
                      <a:r>
                        <a:rPr lang="en-US" sz="2000" baseline="0" dirty="0">
                          <a:solidFill>
                            <a:srgbClr val="FFC000"/>
                          </a:solidFill>
                        </a:rPr>
                        <a:t>biomedical corpus to build knowledge base</a:t>
                      </a:r>
                    </a:p>
                    <a:p>
                      <a:pPr algn="ctr"/>
                      <a:r>
                        <a:rPr lang="en-US" sz="2000" dirty="0">
                          <a:solidFill>
                            <a:schemeClr val="accent5">
                              <a:lumMod val="60000"/>
                              <a:lumOff val="40000"/>
                            </a:schemeClr>
                          </a:solidFill>
                        </a:rPr>
                        <a:t>Poon</a:t>
                      </a:r>
                      <a:r>
                        <a:rPr lang="en-US" sz="2000" baseline="0" dirty="0">
                          <a:solidFill>
                            <a:schemeClr val="accent5">
                              <a:lumMod val="60000"/>
                              <a:lumOff val="40000"/>
                            </a:schemeClr>
                          </a:solidFill>
                        </a:rPr>
                        <a:t> et al </a:t>
                      </a:r>
                      <a:endParaRPr lang="en-US" sz="2000" dirty="0">
                        <a:solidFill>
                          <a:schemeClr val="accent5">
                            <a:lumMod val="60000"/>
                            <a:lumOff val="40000"/>
                          </a:schemeClr>
                        </a:solidFill>
                      </a:endParaRPr>
                    </a:p>
                  </a:txBody>
                  <a:tcPr/>
                </a:tc>
                <a:tc>
                  <a:txBody>
                    <a:bodyPr/>
                    <a:lstStyle/>
                    <a:p>
                      <a:pPr algn="ctr"/>
                      <a:endParaRPr lang="en-US" sz="3200" dirty="0">
                        <a:solidFill>
                          <a:schemeClr val="tx1"/>
                        </a:solidFill>
                      </a:endParaRPr>
                    </a:p>
                  </a:txBody>
                  <a:tcPr>
                    <a:lnR w="12700" cap="flat" cmpd="sng" algn="ctr">
                      <a:solidFill>
                        <a:srgbClr val="F79646"/>
                      </a:solidFill>
                      <a:prstDash val="solid"/>
                      <a:round/>
                      <a:headEnd type="none" w="med" len="med"/>
                      <a:tailEnd type="none" w="med" len="med"/>
                    </a:lnR>
                  </a:tcPr>
                </a:tc>
                <a:extLst>
                  <a:ext uri="{0D108BD9-81ED-4DB2-BD59-A6C34878D82A}">
                    <a16:rowId xmlns:a16="http://schemas.microsoft.com/office/drawing/2014/main" val="2793195651"/>
                  </a:ext>
                </a:extLst>
              </a:tr>
            </a:tbl>
          </a:graphicData>
        </a:graphic>
      </p:graphicFrame>
      <p:sp>
        <p:nvSpPr>
          <p:cNvPr id="3" name="TextBox 2">
            <a:extLst>
              <a:ext uri="{FF2B5EF4-FFF2-40B4-BE49-F238E27FC236}">
                <a16:creationId xmlns:a16="http://schemas.microsoft.com/office/drawing/2014/main" id="{3D28E496-66CE-4EB5-8A7E-A80CA847B4E0}"/>
              </a:ext>
            </a:extLst>
          </p:cNvPr>
          <p:cNvSpPr txBox="1"/>
          <p:nvPr/>
        </p:nvSpPr>
        <p:spPr>
          <a:xfrm flipH="1">
            <a:off x="7351491" y="1266098"/>
            <a:ext cx="2801176" cy="861774"/>
          </a:xfrm>
          <a:prstGeom prst="rect">
            <a:avLst/>
          </a:prstGeom>
          <a:noFill/>
        </p:spPr>
        <p:txBody>
          <a:bodyPr wrap="square" rtlCol="0">
            <a:spAutoFit/>
          </a:bodyPr>
          <a:lstStyle/>
          <a:p>
            <a:pPr algn="ctr"/>
            <a:r>
              <a:rPr lang="en-US" sz="3200" dirty="0"/>
              <a:t>Not scalable</a:t>
            </a:r>
          </a:p>
          <a:p>
            <a:endParaRPr lang="en-US" dirty="0"/>
          </a:p>
        </p:txBody>
      </p:sp>
      <p:sp>
        <p:nvSpPr>
          <p:cNvPr id="5" name="TextBox 4">
            <a:extLst>
              <a:ext uri="{FF2B5EF4-FFF2-40B4-BE49-F238E27FC236}">
                <a16:creationId xmlns:a16="http://schemas.microsoft.com/office/drawing/2014/main" id="{A5CE7DE7-C553-4887-9190-C24614D06557}"/>
              </a:ext>
            </a:extLst>
          </p:cNvPr>
          <p:cNvSpPr txBox="1"/>
          <p:nvPr/>
        </p:nvSpPr>
        <p:spPr>
          <a:xfrm flipH="1">
            <a:off x="6449553" y="1841214"/>
            <a:ext cx="4757298" cy="1508105"/>
          </a:xfrm>
          <a:prstGeom prst="rect">
            <a:avLst/>
          </a:prstGeom>
          <a:noFill/>
        </p:spPr>
        <p:txBody>
          <a:bodyPr wrap="square" rtlCol="0">
            <a:spAutoFit/>
          </a:bodyPr>
          <a:lstStyle/>
          <a:p>
            <a:pPr algn="ctr"/>
            <a:r>
              <a:rPr lang="en-US" sz="3200" dirty="0"/>
              <a:t>No large labeled datasets</a:t>
            </a:r>
          </a:p>
          <a:p>
            <a:pPr algn="ctr"/>
            <a:r>
              <a:rPr lang="en-US" sz="2000" dirty="0">
                <a:solidFill>
                  <a:srgbClr val="FFC000"/>
                </a:solidFill>
              </a:rPr>
              <a:t>Physician generated manual annotations of 446 questions-logical forms</a:t>
            </a:r>
          </a:p>
          <a:p>
            <a:pPr algn="ctr"/>
            <a:r>
              <a:rPr lang="en-US" sz="2000" dirty="0">
                <a:solidFill>
                  <a:schemeClr val="accent5">
                    <a:lumMod val="60000"/>
                    <a:lumOff val="40000"/>
                  </a:schemeClr>
                </a:solidFill>
              </a:rPr>
              <a:t>Roberts et al</a:t>
            </a:r>
            <a:endParaRPr lang="en-US" dirty="0">
              <a:solidFill>
                <a:schemeClr val="accent5">
                  <a:lumMod val="60000"/>
                  <a:lumOff val="40000"/>
                </a:schemeClr>
              </a:solidFill>
            </a:endParaRPr>
          </a:p>
        </p:txBody>
      </p:sp>
      <p:sp>
        <p:nvSpPr>
          <p:cNvPr id="6" name="TextBox 5">
            <a:extLst>
              <a:ext uri="{FF2B5EF4-FFF2-40B4-BE49-F238E27FC236}">
                <a16:creationId xmlns:a16="http://schemas.microsoft.com/office/drawing/2014/main" id="{FA99A140-96EA-4245-BC79-435B1C7C0D0F}"/>
              </a:ext>
            </a:extLst>
          </p:cNvPr>
          <p:cNvSpPr txBox="1"/>
          <p:nvPr/>
        </p:nvSpPr>
        <p:spPr>
          <a:xfrm flipH="1">
            <a:off x="6839206" y="3613401"/>
            <a:ext cx="3899399" cy="1354217"/>
          </a:xfrm>
          <a:prstGeom prst="rect">
            <a:avLst/>
          </a:prstGeom>
          <a:noFill/>
        </p:spPr>
        <p:txBody>
          <a:bodyPr wrap="square" rtlCol="0">
            <a:spAutoFit/>
          </a:bodyPr>
          <a:lstStyle/>
          <a:p>
            <a:pPr algn="ctr"/>
            <a:r>
              <a:rPr lang="en-US" sz="3200" dirty="0"/>
              <a:t>Non factoid QA</a:t>
            </a:r>
          </a:p>
          <a:p>
            <a:pPr algn="ctr"/>
            <a:endParaRPr lang="en-US" sz="3200" dirty="0"/>
          </a:p>
          <a:p>
            <a:endParaRPr lang="en-US" dirty="0"/>
          </a:p>
        </p:txBody>
      </p:sp>
      <p:sp>
        <p:nvSpPr>
          <p:cNvPr id="7" name="TextBox 6">
            <a:extLst>
              <a:ext uri="{FF2B5EF4-FFF2-40B4-BE49-F238E27FC236}">
                <a16:creationId xmlns:a16="http://schemas.microsoft.com/office/drawing/2014/main" id="{95A7BD03-D27F-4CD3-BB0C-CA1D9EEBF226}"/>
              </a:ext>
            </a:extLst>
          </p:cNvPr>
          <p:cNvSpPr txBox="1"/>
          <p:nvPr/>
        </p:nvSpPr>
        <p:spPr>
          <a:xfrm flipH="1">
            <a:off x="6381947" y="5114276"/>
            <a:ext cx="4996205" cy="1354217"/>
          </a:xfrm>
          <a:prstGeom prst="rect">
            <a:avLst/>
          </a:prstGeom>
          <a:noFill/>
        </p:spPr>
        <p:txBody>
          <a:bodyPr wrap="square" rtlCol="0">
            <a:spAutoFit/>
          </a:bodyPr>
          <a:lstStyle/>
          <a:p>
            <a:pPr algn="ctr"/>
            <a:r>
              <a:rPr lang="en-US" sz="3200" dirty="0"/>
              <a:t>EMR free text lacks grammar</a:t>
            </a:r>
          </a:p>
          <a:p>
            <a:pPr algn="ctr"/>
            <a:endParaRPr lang="en-US" sz="3200" dirty="0"/>
          </a:p>
          <a:p>
            <a:endParaRPr lang="en-US" dirty="0"/>
          </a:p>
        </p:txBody>
      </p:sp>
    </p:spTree>
    <p:extLst>
      <p:ext uri="{BB962C8B-B14F-4D97-AF65-F5344CB8AC3E}">
        <p14:creationId xmlns:p14="http://schemas.microsoft.com/office/powerpoint/2010/main" val="356026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EB31-2AAC-463F-84F8-3FFF854B9A7F}"/>
              </a:ext>
            </a:extLst>
          </p:cNvPr>
          <p:cNvSpPr>
            <a:spLocks noGrp="1"/>
          </p:cNvSpPr>
          <p:nvPr>
            <p:ph type="ctrTitle"/>
          </p:nvPr>
        </p:nvSpPr>
        <p:spPr/>
        <p:txBody>
          <a:bodyPr/>
          <a:lstStyle/>
          <a:p>
            <a:r>
              <a:rPr lang="en-US" dirty="0"/>
              <a:t>Dataset Generation</a:t>
            </a:r>
          </a:p>
        </p:txBody>
      </p:sp>
      <p:sp>
        <p:nvSpPr>
          <p:cNvPr id="3" name="Subtitle 2">
            <a:extLst>
              <a:ext uri="{FF2B5EF4-FFF2-40B4-BE49-F238E27FC236}">
                <a16:creationId xmlns:a16="http://schemas.microsoft.com/office/drawing/2014/main" id="{6D6D3015-E678-4127-BCCC-F3371938C32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1600426"/>
      </p:ext>
    </p:extLst>
  </p:cSld>
  <p:clrMapOvr>
    <a:masterClrMapping/>
  </p:clrMapOvr>
</p:sld>
</file>

<file path=ppt/theme/theme1.xml><?xml version="1.0" encoding="utf-8"?>
<a:theme xmlns:a="http://schemas.openxmlformats.org/drawingml/2006/main" name="Depth">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8042</TotalTime>
  <Words>4327</Words>
  <Application>Microsoft Office PowerPoint</Application>
  <PresentationFormat>Widescreen</PresentationFormat>
  <Paragraphs>547</Paragraphs>
  <Slides>50</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Cambria Math</vt:lpstr>
      <vt:lpstr>Courier New</vt:lpstr>
      <vt:lpstr>Wingdings</vt:lpstr>
      <vt:lpstr>Depth</vt:lpstr>
      <vt:lpstr>Learning  Logical  Forms  for  EMR  Questions  using  Recurrent  Neural  Networks</vt:lpstr>
      <vt:lpstr>EMR Question and Answering </vt:lpstr>
      <vt:lpstr>Challenges of EMR QA</vt:lpstr>
      <vt:lpstr>Our Contribution</vt:lpstr>
      <vt:lpstr>Semantic Frames</vt:lpstr>
      <vt:lpstr>Semantic Frames</vt:lpstr>
      <vt:lpstr>EMR QA System Proposed Pipeline</vt:lpstr>
      <vt:lpstr>Semantic Parsing Models</vt:lpstr>
      <vt:lpstr>Dataset Generation</vt:lpstr>
      <vt:lpstr>I2b2 Dataset</vt:lpstr>
      <vt:lpstr>Dataset Generation Process</vt:lpstr>
      <vt:lpstr>Relations Challenge Dataset</vt:lpstr>
      <vt:lpstr>Relations Challenge Dataset</vt:lpstr>
      <vt:lpstr>Medications Challenge Dataset</vt:lpstr>
      <vt:lpstr>Dataset Analysis</vt:lpstr>
      <vt:lpstr>Dataset Complexity Analysis</vt:lpstr>
      <vt:lpstr>Dataset Complexity Analysis</vt:lpstr>
      <vt:lpstr>Ongoing Evaluation </vt:lpstr>
      <vt:lpstr>Dataset Evaluation</vt:lpstr>
      <vt:lpstr>Error Analysis</vt:lpstr>
      <vt:lpstr>Ongoing Work</vt:lpstr>
      <vt:lpstr>Model Learning</vt:lpstr>
      <vt:lpstr>Our Contribution</vt:lpstr>
      <vt:lpstr>Model Learning</vt:lpstr>
      <vt:lpstr>Proposed Pipeline</vt:lpstr>
      <vt:lpstr>Model Evaluation</vt:lpstr>
      <vt:lpstr>Advanced Model</vt:lpstr>
      <vt:lpstr>Error Analysis</vt:lpstr>
      <vt:lpstr>Ongoing Work</vt:lpstr>
      <vt:lpstr>PowerPoint Presentation</vt:lpstr>
      <vt:lpstr>Supplementary Slides</vt:lpstr>
      <vt:lpstr>Semantic Frames</vt:lpstr>
      <vt:lpstr>Data Analysis</vt:lpstr>
      <vt:lpstr>Model Anlaysis</vt:lpstr>
      <vt:lpstr>Error Analysis</vt:lpstr>
      <vt:lpstr>Concept Mismatch Errors</vt:lpstr>
      <vt:lpstr>Length Mismatch Errors</vt:lpstr>
      <vt:lpstr>Logical Form Mismatch Errors</vt:lpstr>
      <vt:lpstr>Bracket Errors</vt:lpstr>
      <vt:lpstr>Error Analysis</vt:lpstr>
      <vt:lpstr>Proposed Pipeline</vt:lpstr>
      <vt:lpstr>Results</vt:lpstr>
      <vt:lpstr>Results</vt:lpstr>
      <vt:lpstr>Error Analysis</vt:lpstr>
      <vt:lpstr>Concept Mismatch Errors</vt:lpstr>
      <vt:lpstr>Results</vt:lpstr>
      <vt:lpstr>QA System Pipeline</vt:lpstr>
      <vt:lpstr>QA System Pipeline</vt:lpstr>
      <vt:lpstr>Semantic Frames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Visualization of HighC Data</dc:title>
  <dc:creator>Hendrik Strobelt</dc:creator>
  <cp:lastModifiedBy>Anusri Pampari</cp:lastModifiedBy>
  <cp:revision>243</cp:revision>
  <cp:lastPrinted>2017-08-03T13:57:50Z</cp:lastPrinted>
  <dcterms:created xsi:type="dcterms:W3CDTF">2017-08-03T13:24:43Z</dcterms:created>
  <dcterms:modified xsi:type="dcterms:W3CDTF">2017-11-05T01:37:02Z</dcterms:modified>
</cp:coreProperties>
</file>